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95" r:id="rId9"/>
    <p:sldId id="296" r:id="rId10"/>
    <p:sldId id="263" r:id="rId11"/>
    <p:sldId id="270" r:id="rId12"/>
    <p:sldId id="269" r:id="rId13"/>
    <p:sldId id="297" r:id="rId14"/>
    <p:sldId id="267" r:id="rId15"/>
    <p:sldId id="298" r:id="rId16"/>
    <p:sldId id="264" r:id="rId17"/>
    <p:sldId id="265" r:id="rId18"/>
    <p:sldId id="272" r:id="rId19"/>
    <p:sldId id="266" r:id="rId20"/>
    <p:sldId id="271" r:id="rId21"/>
    <p:sldId id="275" r:id="rId22"/>
    <p:sldId id="274" r:id="rId23"/>
    <p:sldId id="273" r:id="rId24"/>
    <p:sldId id="277" r:id="rId25"/>
    <p:sldId id="278" r:id="rId26"/>
    <p:sldId id="284" r:id="rId27"/>
    <p:sldId id="276" r:id="rId28"/>
    <p:sldId id="299" r:id="rId29"/>
    <p:sldId id="285" r:id="rId30"/>
    <p:sldId id="294" r:id="rId31"/>
    <p:sldId id="287" r:id="rId32"/>
    <p:sldId id="288" r:id="rId33"/>
    <p:sldId id="289" r:id="rId34"/>
    <p:sldId id="286" r:id="rId35"/>
    <p:sldId id="268" r:id="rId36"/>
    <p:sldId id="293" r:id="rId37"/>
    <p:sldId id="292" r:id="rId38"/>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8" autoAdjust="0"/>
  </p:normalViewPr>
  <p:slideViewPr>
    <p:cSldViewPr>
      <p:cViewPr>
        <p:scale>
          <a:sx n="78" d="100"/>
          <a:sy n="78" d="100"/>
        </p:scale>
        <p:origin x="-1710"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28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7B85E9-711B-4A97-85EB-317FC9490ED5}" type="doc">
      <dgm:prSet loTypeId="urn:microsoft.com/office/officeart/2005/8/layout/process1" loCatId="process" qsTypeId="urn:microsoft.com/office/officeart/2005/8/quickstyle/3d9" qsCatId="3D" csTypeId="urn:microsoft.com/office/officeart/2005/8/colors/accent1_2" csCatId="accent1" phldr="1"/>
      <dgm:spPr/>
    </dgm:pt>
    <dgm:pt modelId="{502386E9-15BE-4A27-B18C-D12789E2A534}">
      <dgm:prSet phldrT="[Text]" custT="1"/>
      <dgm:spPr>
        <a:solidFill>
          <a:srgbClr val="92D050"/>
        </a:solidFill>
      </dgm:spPr>
      <dgm:t>
        <a:bodyPr/>
        <a:lstStyle/>
        <a:p>
          <a:r>
            <a:rPr lang="en-US" sz="1000" b="1" dirty="0" smtClean="0">
              <a:solidFill>
                <a:schemeClr val="tx1"/>
              </a:solidFill>
            </a:rPr>
            <a:t>Complaint</a:t>
          </a:r>
          <a:endParaRPr lang="en-US" sz="1000" b="1" dirty="0">
            <a:solidFill>
              <a:schemeClr val="tx1"/>
            </a:solidFill>
          </a:endParaRPr>
        </a:p>
      </dgm:t>
    </dgm:pt>
    <dgm:pt modelId="{06C45A20-D3B8-4976-92A4-3583D8290721}" type="parTrans" cxnId="{4CC2A4C7-DA92-4016-A974-AD5887437556}">
      <dgm:prSet/>
      <dgm:spPr/>
      <dgm:t>
        <a:bodyPr/>
        <a:lstStyle/>
        <a:p>
          <a:endParaRPr lang="en-US"/>
        </a:p>
      </dgm:t>
    </dgm:pt>
    <dgm:pt modelId="{BFA82E3F-3733-4F29-A75C-B8FB77B6991A}" type="sibTrans" cxnId="{4CC2A4C7-DA92-4016-A974-AD5887437556}">
      <dgm:prSet/>
      <dgm:spPr/>
      <dgm:t>
        <a:bodyPr/>
        <a:lstStyle/>
        <a:p>
          <a:endParaRPr lang="en-US"/>
        </a:p>
      </dgm:t>
    </dgm:pt>
    <dgm:pt modelId="{D50938E5-8BB6-4261-AF35-90DEDF920874}">
      <dgm:prSet phldrT="[Text]"/>
      <dgm:spPr>
        <a:solidFill>
          <a:srgbClr val="FFFF00"/>
        </a:solidFill>
      </dgm:spPr>
      <dgm:t>
        <a:bodyPr/>
        <a:lstStyle/>
        <a:p>
          <a:r>
            <a:rPr lang="en-US" b="1" dirty="0" smtClean="0">
              <a:solidFill>
                <a:schemeClr val="tx1"/>
              </a:solidFill>
            </a:rPr>
            <a:t>Answer</a:t>
          </a:r>
          <a:endParaRPr lang="en-US" b="1" dirty="0">
            <a:solidFill>
              <a:schemeClr val="tx1"/>
            </a:solidFill>
          </a:endParaRPr>
        </a:p>
      </dgm:t>
    </dgm:pt>
    <dgm:pt modelId="{E18C518F-816A-42F0-AF1A-87C9D1BCEAFB}" type="parTrans" cxnId="{AD66BFEC-F6BA-4D5A-9FFF-FD6D2DBC4EEA}">
      <dgm:prSet/>
      <dgm:spPr/>
      <dgm:t>
        <a:bodyPr/>
        <a:lstStyle/>
        <a:p>
          <a:endParaRPr lang="en-US"/>
        </a:p>
      </dgm:t>
    </dgm:pt>
    <dgm:pt modelId="{4BF26225-86CE-4CFB-AFA0-0D555AC862F0}" type="sibTrans" cxnId="{AD66BFEC-F6BA-4D5A-9FFF-FD6D2DBC4EEA}">
      <dgm:prSet/>
      <dgm:spPr/>
      <dgm:t>
        <a:bodyPr/>
        <a:lstStyle/>
        <a:p>
          <a:endParaRPr lang="en-US"/>
        </a:p>
      </dgm:t>
    </dgm:pt>
    <dgm:pt modelId="{C04688FE-39F4-482C-AAF8-9211946C62BC}">
      <dgm:prSet phldrT="[Text]"/>
      <dgm:spPr/>
      <dgm:t>
        <a:bodyPr/>
        <a:lstStyle/>
        <a:p>
          <a:r>
            <a:rPr lang="en-US" b="1" dirty="0" smtClean="0">
              <a:solidFill>
                <a:schemeClr val="tx1"/>
              </a:solidFill>
            </a:rPr>
            <a:t>Prep</a:t>
          </a:r>
          <a:endParaRPr lang="en-US" b="1" dirty="0">
            <a:solidFill>
              <a:schemeClr val="tx1"/>
            </a:solidFill>
          </a:endParaRPr>
        </a:p>
      </dgm:t>
    </dgm:pt>
    <dgm:pt modelId="{8F64B7F5-967F-40DF-B7EC-454326835601}" type="parTrans" cxnId="{8B00982A-B3C2-48FB-818F-396F0BF8E790}">
      <dgm:prSet/>
      <dgm:spPr/>
      <dgm:t>
        <a:bodyPr/>
        <a:lstStyle/>
        <a:p>
          <a:endParaRPr lang="en-US"/>
        </a:p>
      </dgm:t>
    </dgm:pt>
    <dgm:pt modelId="{1CA79A70-BB8E-4E4E-AA84-21F51C12E851}" type="sibTrans" cxnId="{8B00982A-B3C2-48FB-818F-396F0BF8E790}">
      <dgm:prSet/>
      <dgm:spPr/>
      <dgm:t>
        <a:bodyPr/>
        <a:lstStyle/>
        <a:p>
          <a:endParaRPr lang="en-US"/>
        </a:p>
      </dgm:t>
    </dgm:pt>
    <dgm:pt modelId="{2B87FC86-B7AC-439E-8987-F2EE50903B07}">
      <dgm:prSet/>
      <dgm:spPr>
        <a:solidFill>
          <a:schemeClr val="accent3">
            <a:lumMod val="75000"/>
          </a:schemeClr>
        </a:solidFill>
      </dgm:spPr>
      <dgm:t>
        <a:bodyPr/>
        <a:lstStyle/>
        <a:p>
          <a:r>
            <a:rPr lang="en-US" b="1" dirty="0" smtClean="0"/>
            <a:t>Trial</a:t>
          </a:r>
          <a:endParaRPr lang="en-US" b="1" dirty="0"/>
        </a:p>
      </dgm:t>
    </dgm:pt>
    <dgm:pt modelId="{1DA69FBD-54AC-4AD5-A7E0-82610EDD8FFA}" type="parTrans" cxnId="{89C7A359-EC5B-4980-9699-55ADFD526B5B}">
      <dgm:prSet/>
      <dgm:spPr/>
      <dgm:t>
        <a:bodyPr/>
        <a:lstStyle/>
        <a:p>
          <a:endParaRPr lang="en-US"/>
        </a:p>
      </dgm:t>
    </dgm:pt>
    <dgm:pt modelId="{9C72E42A-D159-4CBB-B390-E85769D3B2FA}" type="sibTrans" cxnId="{89C7A359-EC5B-4980-9699-55ADFD526B5B}">
      <dgm:prSet/>
      <dgm:spPr/>
      <dgm:t>
        <a:bodyPr/>
        <a:lstStyle/>
        <a:p>
          <a:endParaRPr lang="en-US"/>
        </a:p>
      </dgm:t>
    </dgm:pt>
    <dgm:pt modelId="{40326AE0-07A4-4293-AB45-CF51272A223F}">
      <dgm:prSet/>
      <dgm:spPr>
        <a:solidFill>
          <a:schemeClr val="bg2">
            <a:lumMod val="75000"/>
          </a:schemeClr>
        </a:solidFill>
      </dgm:spPr>
      <dgm:t>
        <a:bodyPr/>
        <a:lstStyle/>
        <a:p>
          <a:r>
            <a:rPr lang="en-US" b="1" dirty="0" smtClean="0">
              <a:solidFill>
                <a:schemeClr val="tx1"/>
              </a:solidFill>
            </a:rPr>
            <a:t>Motions</a:t>
          </a:r>
          <a:endParaRPr lang="en-US" b="1" dirty="0">
            <a:solidFill>
              <a:schemeClr val="tx1"/>
            </a:solidFill>
          </a:endParaRPr>
        </a:p>
      </dgm:t>
    </dgm:pt>
    <dgm:pt modelId="{1315E6FE-7194-49CF-9BC7-968A6ECA7C4D}" type="parTrans" cxnId="{4B02E8D4-2583-4ADF-8480-E8BFB17C6A34}">
      <dgm:prSet/>
      <dgm:spPr/>
      <dgm:t>
        <a:bodyPr/>
        <a:lstStyle/>
        <a:p>
          <a:endParaRPr lang="en-US"/>
        </a:p>
      </dgm:t>
    </dgm:pt>
    <dgm:pt modelId="{B8F2265E-5371-4387-B430-15508B3DECEB}" type="sibTrans" cxnId="{4B02E8D4-2583-4ADF-8480-E8BFB17C6A34}">
      <dgm:prSet/>
      <dgm:spPr/>
      <dgm:t>
        <a:bodyPr/>
        <a:lstStyle/>
        <a:p>
          <a:endParaRPr lang="en-US"/>
        </a:p>
      </dgm:t>
    </dgm:pt>
    <dgm:pt modelId="{BD1EE3FB-B0F9-4BC1-86AB-86C4EFA34D99}">
      <dgm:prSet/>
      <dgm:spPr>
        <a:solidFill>
          <a:schemeClr val="accent4">
            <a:lumMod val="60000"/>
            <a:lumOff val="40000"/>
          </a:schemeClr>
        </a:solidFill>
      </dgm:spPr>
      <dgm:t>
        <a:bodyPr/>
        <a:lstStyle/>
        <a:p>
          <a:r>
            <a:rPr lang="en-US" b="1" dirty="0" smtClean="0">
              <a:solidFill>
                <a:schemeClr val="tx1"/>
              </a:solidFill>
            </a:rPr>
            <a:t>Appeal</a:t>
          </a:r>
          <a:endParaRPr lang="en-US" b="1" dirty="0">
            <a:solidFill>
              <a:schemeClr val="tx1"/>
            </a:solidFill>
          </a:endParaRPr>
        </a:p>
      </dgm:t>
    </dgm:pt>
    <dgm:pt modelId="{08EC19E4-FD6A-4ED7-AE6C-BA569D3897B4}" type="parTrans" cxnId="{C3ADB2DB-EA44-4648-A4CB-2484D44761CD}">
      <dgm:prSet/>
      <dgm:spPr/>
      <dgm:t>
        <a:bodyPr/>
        <a:lstStyle/>
        <a:p>
          <a:endParaRPr lang="en-US"/>
        </a:p>
      </dgm:t>
    </dgm:pt>
    <dgm:pt modelId="{2429912A-1EEE-4989-9A88-140AC2E35086}" type="sibTrans" cxnId="{C3ADB2DB-EA44-4648-A4CB-2484D44761CD}">
      <dgm:prSet/>
      <dgm:spPr/>
      <dgm:t>
        <a:bodyPr/>
        <a:lstStyle/>
        <a:p>
          <a:endParaRPr lang="en-US"/>
        </a:p>
      </dgm:t>
    </dgm:pt>
    <dgm:pt modelId="{1255089B-DA85-4E00-AB23-91AB350EF2EE}">
      <dgm:prSet/>
      <dgm:spPr>
        <a:solidFill>
          <a:schemeClr val="accent6">
            <a:lumMod val="75000"/>
          </a:schemeClr>
        </a:solidFill>
      </dgm:spPr>
      <dgm:t>
        <a:bodyPr/>
        <a:lstStyle/>
        <a:p>
          <a:r>
            <a:rPr lang="en-US" b="1" dirty="0" smtClean="0">
              <a:solidFill>
                <a:schemeClr val="tx1"/>
              </a:solidFill>
            </a:rPr>
            <a:t>Options</a:t>
          </a:r>
          <a:endParaRPr lang="en-US" b="1" dirty="0">
            <a:solidFill>
              <a:schemeClr val="tx1"/>
            </a:solidFill>
          </a:endParaRPr>
        </a:p>
      </dgm:t>
    </dgm:pt>
    <dgm:pt modelId="{2E81DB93-354D-4499-83EB-EBD2ACB54182}" type="parTrans" cxnId="{5F994642-4605-4790-8064-878E890DCFA3}">
      <dgm:prSet/>
      <dgm:spPr/>
      <dgm:t>
        <a:bodyPr/>
        <a:lstStyle/>
        <a:p>
          <a:endParaRPr lang="en-US"/>
        </a:p>
      </dgm:t>
    </dgm:pt>
    <dgm:pt modelId="{217FA91F-A6E1-4E3C-9A80-5D618991E0E7}" type="sibTrans" cxnId="{5F994642-4605-4790-8064-878E890DCFA3}">
      <dgm:prSet/>
      <dgm:spPr/>
      <dgm:t>
        <a:bodyPr/>
        <a:lstStyle/>
        <a:p>
          <a:endParaRPr lang="en-US"/>
        </a:p>
      </dgm:t>
    </dgm:pt>
    <dgm:pt modelId="{C913A414-D3D7-412D-9854-A5A50D4DB4AC}" type="pres">
      <dgm:prSet presAssocID="{7A7B85E9-711B-4A97-85EB-317FC9490ED5}" presName="Name0" presStyleCnt="0">
        <dgm:presLayoutVars>
          <dgm:dir/>
          <dgm:resizeHandles val="exact"/>
        </dgm:presLayoutVars>
      </dgm:prSet>
      <dgm:spPr/>
    </dgm:pt>
    <dgm:pt modelId="{8A6B2C7B-329D-49FC-AC61-82DEF0DDB309}" type="pres">
      <dgm:prSet presAssocID="{502386E9-15BE-4A27-B18C-D12789E2A534}" presName="node" presStyleLbl="node1" presStyleIdx="0" presStyleCnt="7">
        <dgm:presLayoutVars>
          <dgm:bulletEnabled val="1"/>
        </dgm:presLayoutVars>
      </dgm:prSet>
      <dgm:spPr/>
      <dgm:t>
        <a:bodyPr/>
        <a:lstStyle/>
        <a:p>
          <a:endParaRPr lang="en-US"/>
        </a:p>
      </dgm:t>
    </dgm:pt>
    <dgm:pt modelId="{EECC3E30-60B3-4E7C-ABEF-AE0AF938575E}" type="pres">
      <dgm:prSet presAssocID="{BFA82E3F-3733-4F29-A75C-B8FB77B6991A}" presName="sibTrans" presStyleLbl="sibTrans2D1" presStyleIdx="0" presStyleCnt="6"/>
      <dgm:spPr/>
      <dgm:t>
        <a:bodyPr/>
        <a:lstStyle/>
        <a:p>
          <a:endParaRPr lang="en-US"/>
        </a:p>
      </dgm:t>
    </dgm:pt>
    <dgm:pt modelId="{0772F193-51F1-410E-B9EA-4755660569BB}" type="pres">
      <dgm:prSet presAssocID="{BFA82E3F-3733-4F29-A75C-B8FB77B6991A}" presName="connectorText" presStyleLbl="sibTrans2D1" presStyleIdx="0" presStyleCnt="6"/>
      <dgm:spPr/>
      <dgm:t>
        <a:bodyPr/>
        <a:lstStyle/>
        <a:p>
          <a:endParaRPr lang="en-US"/>
        </a:p>
      </dgm:t>
    </dgm:pt>
    <dgm:pt modelId="{CAED501B-C541-4FD2-9F72-2737F780226E}" type="pres">
      <dgm:prSet presAssocID="{D50938E5-8BB6-4261-AF35-90DEDF920874}" presName="node" presStyleLbl="node1" presStyleIdx="1" presStyleCnt="7" custLinFactNeighborX="17619" custLinFactNeighborY="-6658">
        <dgm:presLayoutVars>
          <dgm:bulletEnabled val="1"/>
        </dgm:presLayoutVars>
      </dgm:prSet>
      <dgm:spPr/>
      <dgm:t>
        <a:bodyPr/>
        <a:lstStyle/>
        <a:p>
          <a:endParaRPr lang="en-US"/>
        </a:p>
      </dgm:t>
    </dgm:pt>
    <dgm:pt modelId="{6C96ABB8-6B39-4882-B0F1-BEAB5A8B1100}" type="pres">
      <dgm:prSet presAssocID="{4BF26225-86CE-4CFB-AFA0-0D555AC862F0}" presName="sibTrans" presStyleLbl="sibTrans2D1" presStyleIdx="1" presStyleCnt="6"/>
      <dgm:spPr/>
      <dgm:t>
        <a:bodyPr/>
        <a:lstStyle/>
        <a:p>
          <a:endParaRPr lang="en-US"/>
        </a:p>
      </dgm:t>
    </dgm:pt>
    <dgm:pt modelId="{BAC14344-DD3E-475B-8B6D-40CD263A914D}" type="pres">
      <dgm:prSet presAssocID="{4BF26225-86CE-4CFB-AFA0-0D555AC862F0}" presName="connectorText" presStyleLbl="sibTrans2D1" presStyleIdx="1" presStyleCnt="6"/>
      <dgm:spPr/>
      <dgm:t>
        <a:bodyPr/>
        <a:lstStyle/>
        <a:p>
          <a:endParaRPr lang="en-US"/>
        </a:p>
      </dgm:t>
    </dgm:pt>
    <dgm:pt modelId="{D5CF7CDD-06A9-4632-A2CE-96C2C81EA8B8}" type="pres">
      <dgm:prSet presAssocID="{1255089B-DA85-4E00-AB23-91AB350EF2EE}" presName="node" presStyleLbl="node1" presStyleIdx="2" presStyleCnt="7" custLinFactNeighborX="35898" custLinFactNeighborY="-6658">
        <dgm:presLayoutVars>
          <dgm:bulletEnabled val="1"/>
        </dgm:presLayoutVars>
      </dgm:prSet>
      <dgm:spPr/>
      <dgm:t>
        <a:bodyPr/>
        <a:lstStyle/>
        <a:p>
          <a:endParaRPr lang="en-US"/>
        </a:p>
      </dgm:t>
    </dgm:pt>
    <dgm:pt modelId="{8EFD160C-B879-4D5B-BFFE-52DB41F250BF}" type="pres">
      <dgm:prSet presAssocID="{217FA91F-A6E1-4E3C-9A80-5D618991E0E7}" presName="sibTrans" presStyleLbl="sibTrans2D1" presStyleIdx="2" presStyleCnt="6"/>
      <dgm:spPr/>
      <dgm:t>
        <a:bodyPr/>
        <a:lstStyle/>
        <a:p>
          <a:endParaRPr lang="en-US"/>
        </a:p>
      </dgm:t>
    </dgm:pt>
    <dgm:pt modelId="{D2FE9282-CF1D-4168-AC04-ACC993E6BBB8}" type="pres">
      <dgm:prSet presAssocID="{217FA91F-A6E1-4E3C-9A80-5D618991E0E7}" presName="connectorText" presStyleLbl="sibTrans2D1" presStyleIdx="2" presStyleCnt="6"/>
      <dgm:spPr/>
      <dgm:t>
        <a:bodyPr/>
        <a:lstStyle/>
        <a:p>
          <a:endParaRPr lang="en-US"/>
        </a:p>
      </dgm:t>
    </dgm:pt>
    <dgm:pt modelId="{814F71CE-11C4-4B51-AB91-55FCEECC34D4}" type="pres">
      <dgm:prSet presAssocID="{C04688FE-39F4-482C-AAF8-9211946C62BC}" presName="node" presStyleLbl="node1" presStyleIdx="3" presStyleCnt="7">
        <dgm:presLayoutVars>
          <dgm:bulletEnabled val="1"/>
        </dgm:presLayoutVars>
      </dgm:prSet>
      <dgm:spPr/>
      <dgm:t>
        <a:bodyPr/>
        <a:lstStyle/>
        <a:p>
          <a:endParaRPr lang="en-US"/>
        </a:p>
      </dgm:t>
    </dgm:pt>
    <dgm:pt modelId="{797498FD-721F-4204-A232-EF0B11D6D33D}" type="pres">
      <dgm:prSet presAssocID="{1CA79A70-BB8E-4E4E-AA84-21F51C12E851}" presName="sibTrans" presStyleLbl="sibTrans2D1" presStyleIdx="3" presStyleCnt="6"/>
      <dgm:spPr/>
      <dgm:t>
        <a:bodyPr/>
        <a:lstStyle/>
        <a:p>
          <a:endParaRPr lang="en-US"/>
        </a:p>
      </dgm:t>
    </dgm:pt>
    <dgm:pt modelId="{3E2FD73D-A938-42F9-9C52-F8DAB4B5A06D}" type="pres">
      <dgm:prSet presAssocID="{1CA79A70-BB8E-4E4E-AA84-21F51C12E851}" presName="connectorText" presStyleLbl="sibTrans2D1" presStyleIdx="3" presStyleCnt="6"/>
      <dgm:spPr/>
      <dgm:t>
        <a:bodyPr/>
        <a:lstStyle/>
        <a:p>
          <a:endParaRPr lang="en-US"/>
        </a:p>
      </dgm:t>
    </dgm:pt>
    <dgm:pt modelId="{993D6169-39FA-4CFF-8AF4-3BFCC1E0FAEB}" type="pres">
      <dgm:prSet presAssocID="{40326AE0-07A4-4293-AB45-CF51272A223F}" presName="node" presStyleLbl="node1" presStyleIdx="4" presStyleCnt="7">
        <dgm:presLayoutVars>
          <dgm:bulletEnabled val="1"/>
        </dgm:presLayoutVars>
      </dgm:prSet>
      <dgm:spPr/>
      <dgm:t>
        <a:bodyPr/>
        <a:lstStyle/>
        <a:p>
          <a:endParaRPr lang="en-US"/>
        </a:p>
      </dgm:t>
    </dgm:pt>
    <dgm:pt modelId="{B457ABE6-4E03-407D-B6D9-EE3706FA7451}" type="pres">
      <dgm:prSet presAssocID="{B8F2265E-5371-4387-B430-15508B3DECEB}" presName="sibTrans" presStyleLbl="sibTrans2D1" presStyleIdx="4" presStyleCnt="6"/>
      <dgm:spPr/>
      <dgm:t>
        <a:bodyPr/>
        <a:lstStyle/>
        <a:p>
          <a:endParaRPr lang="en-US"/>
        </a:p>
      </dgm:t>
    </dgm:pt>
    <dgm:pt modelId="{ACC49ADC-F875-4788-AD2C-352A51305176}" type="pres">
      <dgm:prSet presAssocID="{B8F2265E-5371-4387-B430-15508B3DECEB}" presName="connectorText" presStyleLbl="sibTrans2D1" presStyleIdx="4" presStyleCnt="6"/>
      <dgm:spPr/>
      <dgm:t>
        <a:bodyPr/>
        <a:lstStyle/>
        <a:p>
          <a:endParaRPr lang="en-US"/>
        </a:p>
      </dgm:t>
    </dgm:pt>
    <dgm:pt modelId="{8AF4EEE5-581B-4C6C-B65D-E4462E353C63}" type="pres">
      <dgm:prSet presAssocID="{2B87FC86-B7AC-439E-8987-F2EE50903B07}" presName="node" presStyleLbl="node1" presStyleIdx="5" presStyleCnt="7">
        <dgm:presLayoutVars>
          <dgm:bulletEnabled val="1"/>
        </dgm:presLayoutVars>
      </dgm:prSet>
      <dgm:spPr/>
      <dgm:t>
        <a:bodyPr/>
        <a:lstStyle/>
        <a:p>
          <a:endParaRPr lang="en-US"/>
        </a:p>
      </dgm:t>
    </dgm:pt>
    <dgm:pt modelId="{F7D3F669-EC0F-4424-819A-87B8936DE4C3}" type="pres">
      <dgm:prSet presAssocID="{9C72E42A-D159-4CBB-B390-E85769D3B2FA}" presName="sibTrans" presStyleLbl="sibTrans2D1" presStyleIdx="5" presStyleCnt="6"/>
      <dgm:spPr/>
      <dgm:t>
        <a:bodyPr/>
        <a:lstStyle/>
        <a:p>
          <a:endParaRPr lang="en-US"/>
        </a:p>
      </dgm:t>
    </dgm:pt>
    <dgm:pt modelId="{C3018FA2-662E-4A36-9396-8C6436E713E0}" type="pres">
      <dgm:prSet presAssocID="{9C72E42A-D159-4CBB-B390-E85769D3B2FA}" presName="connectorText" presStyleLbl="sibTrans2D1" presStyleIdx="5" presStyleCnt="6"/>
      <dgm:spPr/>
      <dgm:t>
        <a:bodyPr/>
        <a:lstStyle/>
        <a:p>
          <a:endParaRPr lang="en-US"/>
        </a:p>
      </dgm:t>
    </dgm:pt>
    <dgm:pt modelId="{0575BB8F-5E16-4761-9291-CBFB576E6528}" type="pres">
      <dgm:prSet presAssocID="{BD1EE3FB-B0F9-4BC1-86AB-86C4EFA34D99}" presName="node" presStyleLbl="node1" presStyleIdx="6" presStyleCnt="7">
        <dgm:presLayoutVars>
          <dgm:bulletEnabled val="1"/>
        </dgm:presLayoutVars>
      </dgm:prSet>
      <dgm:spPr/>
      <dgm:t>
        <a:bodyPr/>
        <a:lstStyle/>
        <a:p>
          <a:endParaRPr lang="en-US"/>
        </a:p>
      </dgm:t>
    </dgm:pt>
  </dgm:ptLst>
  <dgm:cxnLst>
    <dgm:cxn modelId="{ECD84065-2BF4-47CF-833D-11BE4006EAD1}" type="presOf" srcId="{502386E9-15BE-4A27-B18C-D12789E2A534}" destId="{8A6B2C7B-329D-49FC-AC61-82DEF0DDB309}" srcOrd="0" destOrd="0" presId="urn:microsoft.com/office/officeart/2005/8/layout/process1"/>
    <dgm:cxn modelId="{806131C5-70E8-4808-B0D8-70ABAEA2F4F6}" type="presOf" srcId="{B8F2265E-5371-4387-B430-15508B3DECEB}" destId="{B457ABE6-4E03-407D-B6D9-EE3706FA7451}" srcOrd="0" destOrd="0" presId="urn:microsoft.com/office/officeart/2005/8/layout/process1"/>
    <dgm:cxn modelId="{D585E967-012F-473B-8CA5-6862120B212B}" type="presOf" srcId="{1CA79A70-BB8E-4E4E-AA84-21F51C12E851}" destId="{797498FD-721F-4204-A232-EF0B11D6D33D}" srcOrd="0" destOrd="0" presId="urn:microsoft.com/office/officeart/2005/8/layout/process1"/>
    <dgm:cxn modelId="{8B00982A-B3C2-48FB-818F-396F0BF8E790}" srcId="{7A7B85E9-711B-4A97-85EB-317FC9490ED5}" destId="{C04688FE-39F4-482C-AAF8-9211946C62BC}" srcOrd="3" destOrd="0" parTransId="{8F64B7F5-967F-40DF-B7EC-454326835601}" sibTransId="{1CA79A70-BB8E-4E4E-AA84-21F51C12E851}"/>
    <dgm:cxn modelId="{2FCB3318-461C-4D11-9756-79495E128747}" type="presOf" srcId="{7A7B85E9-711B-4A97-85EB-317FC9490ED5}" destId="{C913A414-D3D7-412D-9854-A5A50D4DB4AC}" srcOrd="0" destOrd="0" presId="urn:microsoft.com/office/officeart/2005/8/layout/process1"/>
    <dgm:cxn modelId="{02476B3C-98D9-434F-9EA8-63618FBF8DE6}" type="presOf" srcId="{9C72E42A-D159-4CBB-B390-E85769D3B2FA}" destId="{F7D3F669-EC0F-4424-819A-87B8936DE4C3}" srcOrd="0" destOrd="0" presId="urn:microsoft.com/office/officeart/2005/8/layout/process1"/>
    <dgm:cxn modelId="{89C7A359-EC5B-4980-9699-55ADFD526B5B}" srcId="{7A7B85E9-711B-4A97-85EB-317FC9490ED5}" destId="{2B87FC86-B7AC-439E-8987-F2EE50903B07}" srcOrd="5" destOrd="0" parTransId="{1DA69FBD-54AC-4AD5-A7E0-82610EDD8FFA}" sibTransId="{9C72E42A-D159-4CBB-B390-E85769D3B2FA}"/>
    <dgm:cxn modelId="{B5649BAB-FECD-4D6D-9877-D4DC01FA32AB}" type="presOf" srcId="{BFA82E3F-3733-4F29-A75C-B8FB77B6991A}" destId="{0772F193-51F1-410E-B9EA-4755660569BB}" srcOrd="1" destOrd="0" presId="urn:microsoft.com/office/officeart/2005/8/layout/process1"/>
    <dgm:cxn modelId="{5F994642-4605-4790-8064-878E890DCFA3}" srcId="{7A7B85E9-711B-4A97-85EB-317FC9490ED5}" destId="{1255089B-DA85-4E00-AB23-91AB350EF2EE}" srcOrd="2" destOrd="0" parTransId="{2E81DB93-354D-4499-83EB-EBD2ACB54182}" sibTransId="{217FA91F-A6E1-4E3C-9A80-5D618991E0E7}"/>
    <dgm:cxn modelId="{4CC2A4C7-DA92-4016-A974-AD5887437556}" srcId="{7A7B85E9-711B-4A97-85EB-317FC9490ED5}" destId="{502386E9-15BE-4A27-B18C-D12789E2A534}" srcOrd="0" destOrd="0" parTransId="{06C45A20-D3B8-4976-92A4-3583D8290721}" sibTransId="{BFA82E3F-3733-4F29-A75C-B8FB77B6991A}"/>
    <dgm:cxn modelId="{3963F325-6A4B-428C-AB69-A4D393027EDB}" type="presOf" srcId="{4BF26225-86CE-4CFB-AFA0-0D555AC862F0}" destId="{6C96ABB8-6B39-4882-B0F1-BEAB5A8B1100}" srcOrd="0" destOrd="0" presId="urn:microsoft.com/office/officeart/2005/8/layout/process1"/>
    <dgm:cxn modelId="{C3ADB2DB-EA44-4648-A4CB-2484D44761CD}" srcId="{7A7B85E9-711B-4A97-85EB-317FC9490ED5}" destId="{BD1EE3FB-B0F9-4BC1-86AB-86C4EFA34D99}" srcOrd="6" destOrd="0" parTransId="{08EC19E4-FD6A-4ED7-AE6C-BA569D3897B4}" sibTransId="{2429912A-1EEE-4989-9A88-140AC2E35086}"/>
    <dgm:cxn modelId="{1A1DBAAC-54DE-4B50-83F3-92ED6778ECC9}" type="presOf" srcId="{B8F2265E-5371-4387-B430-15508B3DECEB}" destId="{ACC49ADC-F875-4788-AD2C-352A51305176}" srcOrd="1" destOrd="0" presId="urn:microsoft.com/office/officeart/2005/8/layout/process1"/>
    <dgm:cxn modelId="{DFD28854-C296-427A-BCE2-53373C69304B}" type="presOf" srcId="{BD1EE3FB-B0F9-4BC1-86AB-86C4EFA34D99}" destId="{0575BB8F-5E16-4761-9291-CBFB576E6528}" srcOrd="0" destOrd="0" presId="urn:microsoft.com/office/officeart/2005/8/layout/process1"/>
    <dgm:cxn modelId="{78BE698B-B856-4C08-9FC3-FDA0BE96DF86}" type="presOf" srcId="{217FA91F-A6E1-4E3C-9A80-5D618991E0E7}" destId="{8EFD160C-B879-4D5B-BFFE-52DB41F250BF}" srcOrd="0" destOrd="0" presId="urn:microsoft.com/office/officeart/2005/8/layout/process1"/>
    <dgm:cxn modelId="{504F7E2C-B5D2-4EC2-BFD2-6DB1025ECE37}" type="presOf" srcId="{4BF26225-86CE-4CFB-AFA0-0D555AC862F0}" destId="{BAC14344-DD3E-475B-8B6D-40CD263A914D}" srcOrd="1" destOrd="0" presId="urn:microsoft.com/office/officeart/2005/8/layout/process1"/>
    <dgm:cxn modelId="{AD66BFEC-F6BA-4D5A-9FFF-FD6D2DBC4EEA}" srcId="{7A7B85E9-711B-4A97-85EB-317FC9490ED5}" destId="{D50938E5-8BB6-4261-AF35-90DEDF920874}" srcOrd="1" destOrd="0" parTransId="{E18C518F-816A-42F0-AF1A-87C9D1BCEAFB}" sibTransId="{4BF26225-86CE-4CFB-AFA0-0D555AC862F0}"/>
    <dgm:cxn modelId="{7AE18D94-8787-4414-A0D4-F2A9959F4031}" type="presOf" srcId="{D50938E5-8BB6-4261-AF35-90DEDF920874}" destId="{CAED501B-C541-4FD2-9F72-2737F780226E}" srcOrd="0" destOrd="0" presId="urn:microsoft.com/office/officeart/2005/8/layout/process1"/>
    <dgm:cxn modelId="{2C3E073C-71AD-4385-93FA-35BA290ADC80}" type="presOf" srcId="{9C72E42A-D159-4CBB-B390-E85769D3B2FA}" destId="{C3018FA2-662E-4A36-9396-8C6436E713E0}" srcOrd="1" destOrd="0" presId="urn:microsoft.com/office/officeart/2005/8/layout/process1"/>
    <dgm:cxn modelId="{66815C0C-C995-4B4D-9AB2-219E15437647}" type="presOf" srcId="{BFA82E3F-3733-4F29-A75C-B8FB77B6991A}" destId="{EECC3E30-60B3-4E7C-ABEF-AE0AF938575E}" srcOrd="0" destOrd="0" presId="urn:microsoft.com/office/officeart/2005/8/layout/process1"/>
    <dgm:cxn modelId="{B0E81877-961B-4EA8-8A7B-35096CAD9C37}" type="presOf" srcId="{40326AE0-07A4-4293-AB45-CF51272A223F}" destId="{993D6169-39FA-4CFF-8AF4-3BFCC1E0FAEB}" srcOrd="0" destOrd="0" presId="urn:microsoft.com/office/officeart/2005/8/layout/process1"/>
    <dgm:cxn modelId="{DF5CCFF1-177C-4BED-AEBD-968C2099EACF}" type="presOf" srcId="{2B87FC86-B7AC-439E-8987-F2EE50903B07}" destId="{8AF4EEE5-581B-4C6C-B65D-E4462E353C63}" srcOrd="0" destOrd="0" presId="urn:microsoft.com/office/officeart/2005/8/layout/process1"/>
    <dgm:cxn modelId="{1AD75665-53AA-4CDE-9434-3ADAC5ADEB64}" type="presOf" srcId="{1CA79A70-BB8E-4E4E-AA84-21F51C12E851}" destId="{3E2FD73D-A938-42F9-9C52-F8DAB4B5A06D}" srcOrd="1" destOrd="0" presId="urn:microsoft.com/office/officeart/2005/8/layout/process1"/>
    <dgm:cxn modelId="{4B02E8D4-2583-4ADF-8480-E8BFB17C6A34}" srcId="{7A7B85E9-711B-4A97-85EB-317FC9490ED5}" destId="{40326AE0-07A4-4293-AB45-CF51272A223F}" srcOrd="4" destOrd="0" parTransId="{1315E6FE-7194-49CF-9BC7-968A6ECA7C4D}" sibTransId="{B8F2265E-5371-4387-B430-15508B3DECEB}"/>
    <dgm:cxn modelId="{E687BFFE-5E03-4204-89B0-D1073B5618E3}" type="presOf" srcId="{1255089B-DA85-4E00-AB23-91AB350EF2EE}" destId="{D5CF7CDD-06A9-4632-A2CE-96C2C81EA8B8}" srcOrd="0" destOrd="0" presId="urn:microsoft.com/office/officeart/2005/8/layout/process1"/>
    <dgm:cxn modelId="{7D9E2BD8-C9FE-41F3-BDE8-32E796F6B64D}" type="presOf" srcId="{217FA91F-A6E1-4E3C-9A80-5D618991E0E7}" destId="{D2FE9282-CF1D-4168-AC04-ACC993E6BBB8}" srcOrd="1" destOrd="0" presId="urn:microsoft.com/office/officeart/2005/8/layout/process1"/>
    <dgm:cxn modelId="{1E9825B7-5F03-4EB7-906C-C1E7C3501EDA}" type="presOf" srcId="{C04688FE-39F4-482C-AAF8-9211946C62BC}" destId="{814F71CE-11C4-4B51-AB91-55FCEECC34D4}" srcOrd="0" destOrd="0" presId="urn:microsoft.com/office/officeart/2005/8/layout/process1"/>
    <dgm:cxn modelId="{6F4A7D24-521B-4860-9522-4AA050B5F770}" type="presParOf" srcId="{C913A414-D3D7-412D-9854-A5A50D4DB4AC}" destId="{8A6B2C7B-329D-49FC-AC61-82DEF0DDB309}" srcOrd="0" destOrd="0" presId="urn:microsoft.com/office/officeart/2005/8/layout/process1"/>
    <dgm:cxn modelId="{1BC8983F-0FD3-4F12-A8EF-50D0D6EFBEAA}" type="presParOf" srcId="{C913A414-D3D7-412D-9854-A5A50D4DB4AC}" destId="{EECC3E30-60B3-4E7C-ABEF-AE0AF938575E}" srcOrd="1" destOrd="0" presId="urn:microsoft.com/office/officeart/2005/8/layout/process1"/>
    <dgm:cxn modelId="{405C7C59-5B5F-4E5D-8AEE-76569C23201B}" type="presParOf" srcId="{EECC3E30-60B3-4E7C-ABEF-AE0AF938575E}" destId="{0772F193-51F1-410E-B9EA-4755660569BB}" srcOrd="0" destOrd="0" presId="urn:microsoft.com/office/officeart/2005/8/layout/process1"/>
    <dgm:cxn modelId="{16467AAF-A6E4-4ABD-949B-D6D18FC6F38F}" type="presParOf" srcId="{C913A414-D3D7-412D-9854-A5A50D4DB4AC}" destId="{CAED501B-C541-4FD2-9F72-2737F780226E}" srcOrd="2" destOrd="0" presId="urn:microsoft.com/office/officeart/2005/8/layout/process1"/>
    <dgm:cxn modelId="{9E7C8467-564B-4AFE-A06F-43F6EC58CFA9}" type="presParOf" srcId="{C913A414-D3D7-412D-9854-A5A50D4DB4AC}" destId="{6C96ABB8-6B39-4882-B0F1-BEAB5A8B1100}" srcOrd="3" destOrd="0" presId="urn:microsoft.com/office/officeart/2005/8/layout/process1"/>
    <dgm:cxn modelId="{E13EB0A6-2850-4443-B5B3-853CCE28EF76}" type="presParOf" srcId="{6C96ABB8-6B39-4882-B0F1-BEAB5A8B1100}" destId="{BAC14344-DD3E-475B-8B6D-40CD263A914D}" srcOrd="0" destOrd="0" presId="urn:microsoft.com/office/officeart/2005/8/layout/process1"/>
    <dgm:cxn modelId="{8F568DED-29E9-4672-9F06-1EC40F2AFAC7}" type="presParOf" srcId="{C913A414-D3D7-412D-9854-A5A50D4DB4AC}" destId="{D5CF7CDD-06A9-4632-A2CE-96C2C81EA8B8}" srcOrd="4" destOrd="0" presId="urn:microsoft.com/office/officeart/2005/8/layout/process1"/>
    <dgm:cxn modelId="{D808BB1A-E99D-4904-AAA4-DBC7AC1BE54F}" type="presParOf" srcId="{C913A414-D3D7-412D-9854-A5A50D4DB4AC}" destId="{8EFD160C-B879-4D5B-BFFE-52DB41F250BF}" srcOrd="5" destOrd="0" presId="urn:microsoft.com/office/officeart/2005/8/layout/process1"/>
    <dgm:cxn modelId="{B5E76DAD-AFF0-4111-8479-DD0663539E0F}" type="presParOf" srcId="{8EFD160C-B879-4D5B-BFFE-52DB41F250BF}" destId="{D2FE9282-CF1D-4168-AC04-ACC993E6BBB8}" srcOrd="0" destOrd="0" presId="urn:microsoft.com/office/officeart/2005/8/layout/process1"/>
    <dgm:cxn modelId="{02C1554F-1BC3-487F-B9A8-833A95A944D8}" type="presParOf" srcId="{C913A414-D3D7-412D-9854-A5A50D4DB4AC}" destId="{814F71CE-11C4-4B51-AB91-55FCEECC34D4}" srcOrd="6" destOrd="0" presId="urn:microsoft.com/office/officeart/2005/8/layout/process1"/>
    <dgm:cxn modelId="{1AB282AC-3ABF-46CA-8C2B-78C104BB6AD0}" type="presParOf" srcId="{C913A414-D3D7-412D-9854-A5A50D4DB4AC}" destId="{797498FD-721F-4204-A232-EF0B11D6D33D}" srcOrd="7" destOrd="0" presId="urn:microsoft.com/office/officeart/2005/8/layout/process1"/>
    <dgm:cxn modelId="{858BC2AF-F58D-42FE-9929-04F474523C9F}" type="presParOf" srcId="{797498FD-721F-4204-A232-EF0B11D6D33D}" destId="{3E2FD73D-A938-42F9-9C52-F8DAB4B5A06D}" srcOrd="0" destOrd="0" presId="urn:microsoft.com/office/officeart/2005/8/layout/process1"/>
    <dgm:cxn modelId="{D20C6E18-FE81-4F71-8135-550787FA03C8}" type="presParOf" srcId="{C913A414-D3D7-412D-9854-A5A50D4DB4AC}" destId="{993D6169-39FA-4CFF-8AF4-3BFCC1E0FAEB}" srcOrd="8" destOrd="0" presId="urn:microsoft.com/office/officeart/2005/8/layout/process1"/>
    <dgm:cxn modelId="{A1BD756B-45F7-4BF6-92E3-A49B1149686A}" type="presParOf" srcId="{C913A414-D3D7-412D-9854-A5A50D4DB4AC}" destId="{B457ABE6-4E03-407D-B6D9-EE3706FA7451}" srcOrd="9" destOrd="0" presId="urn:microsoft.com/office/officeart/2005/8/layout/process1"/>
    <dgm:cxn modelId="{A4D8BF50-4A29-4C57-9D84-9A383F6AA3D4}" type="presParOf" srcId="{B457ABE6-4E03-407D-B6D9-EE3706FA7451}" destId="{ACC49ADC-F875-4788-AD2C-352A51305176}" srcOrd="0" destOrd="0" presId="urn:microsoft.com/office/officeart/2005/8/layout/process1"/>
    <dgm:cxn modelId="{028F0DE6-0658-4639-BC4F-1CFAF89B8298}" type="presParOf" srcId="{C913A414-D3D7-412D-9854-A5A50D4DB4AC}" destId="{8AF4EEE5-581B-4C6C-B65D-E4462E353C63}" srcOrd="10" destOrd="0" presId="urn:microsoft.com/office/officeart/2005/8/layout/process1"/>
    <dgm:cxn modelId="{C0D9E618-2F55-42DE-AAE1-00FC0943011B}" type="presParOf" srcId="{C913A414-D3D7-412D-9854-A5A50D4DB4AC}" destId="{F7D3F669-EC0F-4424-819A-87B8936DE4C3}" srcOrd="11" destOrd="0" presId="urn:microsoft.com/office/officeart/2005/8/layout/process1"/>
    <dgm:cxn modelId="{3BECF6C7-40E4-4720-8C59-00E41B3E441B}" type="presParOf" srcId="{F7D3F669-EC0F-4424-819A-87B8936DE4C3}" destId="{C3018FA2-662E-4A36-9396-8C6436E713E0}" srcOrd="0" destOrd="0" presId="urn:microsoft.com/office/officeart/2005/8/layout/process1"/>
    <dgm:cxn modelId="{D06633A8-D156-41E2-9E9A-AB76F4E2CD14}" type="presParOf" srcId="{C913A414-D3D7-412D-9854-A5A50D4DB4AC}" destId="{0575BB8F-5E16-4761-9291-CBFB576E6528}" srcOrd="1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B2C7B-329D-49FC-AC61-82DEF0DDB309}">
      <dsp:nvSpPr>
        <dsp:cNvPr id="0" name=""/>
        <dsp:cNvSpPr/>
      </dsp:nvSpPr>
      <dsp:spPr>
        <a:xfrm>
          <a:off x="1775" y="1246064"/>
          <a:ext cx="672451" cy="403471"/>
        </a:xfrm>
        <a:prstGeom prst="roundRect">
          <a:avLst>
            <a:gd name="adj" fmla="val 10000"/>
          </a:avLst>
        </a:prstGeom>
        <a:solidFill>
          <a:srgbClr val="92D050"/>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sp3d extrusionH="28000" prstMaterial="matte"/>
        </a:bodyPr>
        <a:lstStyle/>
        <a:p>
          <a:pPr lvl="0" algn="ctr" defTabSz="444500">
            <a:lnSpc>
              <a:spcPct val="90000"/>
            </a:lnSpc>
            <a:spcBef>
              <a:spcPct val="0"/>
            </a:spcBef>
            <a:spcAft>
              <a:spcPct val="35000"/>
            </a:spcAft>
          </a:pPr>
          <a:r>
            <a:rPr lang="en-US" sz="1000" b="1" kern="1200" dirty="0" smtClean="0">
              <a:solidFill>
                <a:schemeClr val="tx1"/>
              </a:solidFill>
            </a:rPr>
            <a:t>Complaint</a:t>
          </a:r>
          <a:endParaRPr lang="en-US" sz="1000" b="1" kern="1200" dirty="0">
            <a:solidFill>
              <a:schemeClr val="tx1"/>
            </a:solidFill>
          </a:endParaRPr>
        </a:p>
      </dsp:txBody>
      <dsp:txXfrm>
        <a:off x="13592" y="1257881"/>
        <a:ext cx="648817" cy="379837"/>
      </dsp:txXfrm>
    </dsp:sp>
    <dsp:sp modelId="{EECC3E30-60B3-4E7C-ABEF-AE0AF938575E}">
      <dsp:nvSpPr>
        <dsp:cNvPr id="0" name=""/>
        <dsp:cNvSpPr/>
      </dsp:nvSpPr>
      <dsp:spPr>
        <a:xfrm rot="21506631">
          <a:off x="753289" y="1350855"/>
          <a:ext cx="167739" cy="166768"/>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753298" y="1384888"/>
        <a:ext cx="117709" cy="100060"/>
      </dsp:txXfrm>
    </dsp:sp>
    <dsp:sp modelId="{CAED501B-C541-4FD2-9F72-2737F780226E}">
      <dsp:nvSpPr>
        <dsp:cNvPr id="0" name=""/>
        <dsp:cNvSpPr/>
      </dsp:nvSpPr>
      <dsp:spPr>
        <a:xfrm>
          <a:off x="990600" y="1219201"/>
          <a:ext cx="672451" cy="403471"/>
        </a:xfrm>
        <a:prstGeom prst="roundRect">
          <a:avLst>
            <a:gd name="adj" fmla="val 10000"/>
          </a:avLst>
        </a:prstGeom>
        <a:solidFill>
          <a:srgbClr val="FFFF00"/>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sp3d extrusionH="28000" prstMaterial="matte"/>
        </a:bodyPr>
        <a:lstStyle/>
        <a:p>
          <a:pPr lvl="0" algn="ctr" defTabSz="533400">
            <a:lnSpc>
              <a:spcPct val="90000"/>
            </a:lnSpc>
            <a:spcBef>
              <a:spcPct val="0"/>
            </a:spcBef>
            <a:spcAft>
              <a:spcPct val="35000"/>
            </a:spcAft>
          </a:pPr>
          <a:r>
            <a:rPr lang="en-US" sz="1200" b="1" kern="1200" dirty="0" smtClean="0">
              <a:solidFill>
                <a:schemeClr val="tx1"/>
              </a:solidFill>
            </a:rPr>
            <a:t>Answer</a:t>
          </a:r>
          <a:endParaRPr lang="en-US" sz="1200" b="1" kern="1200" dirty="0">
            <a:solidFill>
              <a:schemeClr val="tx1"/>
            </a:solidFill>
          </a:endParaRPr>
        </a:p>
      </dsp:txBody>
      <dsp:txXfrm>
        <a:off x="1002417" y="1231018"/>
        <a:ext cx="648817" cy="379837"/>
      </dsp:txXfrm>
    </dsp:sp>
    <dsp:sp modelId="{6C96ABB8-6B39-4882-B0F1-BEAB5A8B1100}">
      <dsp:nvSpPr>
        <dsp:cNvPr id="0" name=""/>
        <dsp:cNvSpPr/>
      </dsp:nvSpPr>
      <dsp:spPr>
        <a:xfrm>
          <a:off x="1742589" y="1337552"/>
          <a:ext cx="168618" cy="166768"/>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1742589" y="1370906"/>
        <a:ext cx="118588" cy="100060"/>
      </dsp:txXfrm>
    </dsp:sp>
    <dsp:sp modelId="{D5CF7CDD-06A9-4632-A2CE-96C2C81EA8B8}">
      <dsp:nvSpPr>
        <dsp:cNvPr id="0" name=""/>
        <dsp:cNvSpPr/>
      </dsp:nvSpPr>
      <dsp:spPr>
        <a:xfrm>
          <a:off x="1981199" y="1219201"/>
          <a:ext cx="672451" cy="403471"/>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sp3d extrusionH="28000" prstMaterial="matte"/>
        </a:bodyPr>
        <a:lstStyle/>
        <a:p>
          <a:pPr lvl="0" algn="ctr" defTabSz="533400">
            <a:lnSpc>
              <a:spcPct val="90000"/>
            </a:lnSpc>
            <a:spcBef>
              <a:spcPct val="0"/>
            </a:spcBef>
            <a:spcAft>
              <a:spcPct val="35000"/>
            </a:spcAft>
          </a:pPr>
          <a:r>
            <a:rPr lang="en-US" sz="1200" b="1" kern="1200" dirty="0" smtClean="0">
              <a:solidFill>
                <a:schemeClr val="tx1"/>
              </a:solidFill>
            </a:rPr>
            <a:t>Options</a:t>
          </a:r>
          <a:endParaRPr lang="en-US" sz="1200" b="1" kern="1200" dirty="0">
            <a:solidFill>
              <a:schemeClr val="tx1"/>
            </a:solidFill>
          </a:endParaRPr>
        </a:p>
      </dsp:txBody>
      <dsp:txXfrm>
        <a:off x="1993016" y="1231018"/>
        <a:ext cx="648817" cy="379837"/>
      </dsp:txXfrm>
    </dsp:sp>
    <dsp:sp modelId="{8EFD160C-B879-4D5B-BFFE-52DB41F250BF}">
      <dsp:nvSpPr>
        <dsp:cNvPr id="0" name=""/>
        <dsp:cNvSpPr/>
      </dsp:nvSpPr>
      <dsp:spPr>
        <a:xfrm rot="109268">
          <a:off x="2696734" y="1351066"/>
          <a:ext cx="91429" cy="166768"/>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2696741" y="1383984"/>
        <a:ext cx="64000" cy="100060"/>
      </dsp:txXfrm>
    </dsp:sp>
    <dsp:sp modelId="{814F71CE-11C4-4B51-AB91-55FCEECC34D4}">
      <dsp:nvSpPr>
        <dsp:cNvPr id="0" name=""/>
        <dsp:cNvSpPr/>
      </dsp:nvSpPr>
      <dsp:spPr>
        <a:xfrm>
          <a:off x="2826074" y="1246064"/>
          <a:ext cx="672451" cy="40347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sp3d extrusionH="28000" prstMaterial="matte"/>
        </a:bodyPr>
        <a:lstStyle/>
        <a:p>
          <a:pPr lvl="0" algn="ctr" defTabSz="533400">
            <a:lnSpc>
              <a:spcPct val="90000"/>
            </a:lnSpc>
            <a:spcBef>
              <a:spcPct val="0"/>
            </a:spcBef>
            <a:spcAft>
              <a:spcPct val="35000"/>
            </a:spcAft>
          </a:pPr>
          <a:r>
            <a:rPr lang="en-US" sz="1200" b="1" kern="1200" dirty="0" smtClean="0">
              <a:solidFill>
                <a:schemeClr val="tx1"/>
              </a:solidFill>
            </a:rPr>
            <a:t>Prep</a:t>
          </a:r>
          <a:endParaRPr lang="en-US" sz="1200" b="1" kern="1200" dirty="0">
            <a:solidFill>
              <a:schemeClr val="tx1"/>
            </a:solidFill>
          </a:endParaRPr>
        </a:p>
      </dsp:txBody>
      <dsp:txXfrm>
        <a:off x="2837891" y="1257881"/>
        <a:ext cx="648817" cy="379837"/>
      </dsp:txXfrm>
    </dsp:sp>
    <dsp:sp modelId="{797498FD-721F-4204-A232-EF0B11D6D33D}">
      <dsp:nvSpPr>
        <dsp:cNvPr id="0" name=""/>
        <dsp:cNvSpPr/>
      </dsp:nvSpPr>
      <dsp:spPr>
        <a:xfrm>
          <a:off x="3565771" y="1364415"/>
          <a:ext cx="142559" cy="166768"/>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3565771" y="1397769"/>
        <a:ext cx="99791" cy="100060"/>
      </dsp:txXfrm>
    </dsp:sp>
    <dsp:sp modelId="{993D6169-39FA-4CFF-8AF4-3BFCC1E0FAEB}">
      <dsp:nvSpPr>
        <dsp:cNvPr id="0" name=""/>
        <dsp:cNvSpPr/>
      </dsp:nvSpPr>
      <dsp:spPr>
        <a:xfrm>
          <a:off x="3767506" y="1246064"/>
          <a:ext cx="672451" cy="403471"/>
        </a:xfrm>
        <a:prstGeom prst="roundRect">
          <a:avLst>
            <a:gd name="adj" fmla="val 10000"/>
          </a:avLst>
        </a:prstGeom>
        <a:solidFill>
          <a:schemeClr val="bg2">
            <a:lumMod val="7500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sp3d extrusionH="28000" prstMaterial="matte"/>
        </a:bodyPr>
        <a:lstStyle/>
        <a:p>
          <a:pPr lvl="0" algn="ctr" defTabSz="533400">
            <a:lnSpc>
              <a:spcPct val="90000"/>
            </a:lnSpc>
            <a:spcBef>
              <a:spcPct val="0"/>
            </a:spcBef>
            <a:spcAft>
              <a:spcPct val="35000"/>
            </a:spcAft>
          </a:pPr>
          <a:r>
            <a:rPr lang="en-US" sz="1200" b="1" kern="1200" dirty="0" smtClean="0">
              <a:solidFill>
                <a:schemeClr val="tx1"/>
              </a:solidFill>
            </a:rPr>
            <a:t>Motions</a:t>
          </a:r>
          <a:endParaRPr lang="en-US" sz="1200" b="1" kern="1200" dirty="0">
            <a:solidFill>
              <a:schemeClr val="tx1"/>
            </a:solidFill>
          </a:endParaRPr>
        </a:p>
      </dsp:txBody>
      <dsp:txXfrm>
        <a:off x="3779323" y="1257881"/>
        <a:ext cx="648817" cy="379837"/>
      </dsp:txXfrm>
    </dsp:sp>
    <dsp:sp modelId="{B457ABE6-4E03-407D-B6D9-EE3706FA7451}">
      <dsp:nvSpPr>
        <dsp:cNvPr id="0" name=""/>
        <dsp:cNvSpPr/>
      </dsp:nvSpPr>
      <dsp:spPr>
        <a:xfrm>
          <a:off x="4507203" y="1364415"/>
          <a:ext cx="142559" cy="166768"/>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4507203" y="1397769"/>
        <a:ext cx="99791" cy="100060"/>
      </dsp:txXfrm>
    </dsp:sp>
    <dsp:sp modelId="{8AF4EEE5-581B-4C6C-B65D-E4462E353C63}">
      <dsp:nvSpPr>
        <dsp:cNvPr id="0" name=""/>
        <dsp:cNvSpPr/>
      </dsp:nvSpPr>
      <dsp:spPr>
        <a:xfrm>
          <a:off x="4708939" y="1246064"/>
          <a:ext cx="672451" cy="403471"/>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sp3d extrusionH="28000" prstMaterial="matte"/>
        </a:bodyPr>
        <a:lstStyle/>
        <a:p>
          <a:pPr lvl="0" algn="ctr" defTabSz="533400">
            <a:lnSpc>
              <a:spcPct val="90000"/>
            </a:lnSpc>
            <a:spcBef>
              <a:spcPct val="0"/>
            </a:spcBef>
            <a:spcAft>
              <a:spcPct val="35000"/>
            </a:spcAft>
          </a:pPr>
          <a:r>
            <a:rPr lang="en-US" sz="1200" b="1" kern="1200" dirty="0" smtClean="0"/>
            <a:t>Trial</a:t>
          </a:r>
          <a:endParaRPr lang="en-US" sz="1200" b="1" kern="1200" dirty="0"/>
        </a:p>
      </dsp:txBody>
      <dsp:txXfrm>
        <a:off x="4720756" y="1257881"/>
        <a:ext cx="648817" cy="379837"/>
      </dsp:txXfrm>
    </dsp:sp>
    <dsp:sp modelId="{F7D3F669-EC0F-4424-819A-87B8936DE4C3}">
      <dsp:nvSpPr>
        <dsp:cNvPr id="0" name=""/>
        <dsp:cNvSpPr/>
      </dsp:nvSpPr>
      <dsp:spPr>
        <a:xfrm>
          <a:off x="5448636" y="1364415"/>
          <a:ext cx="142559" cy="166768"/>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5448636" y="1397769"/>
        <a:ext cx="99791" cy="100060"/>
      </dsp:txXfrm>
    </dsp:sp>
    <dsp:sp modelId="{0575BB8F-5E16-4761-9291-CBFB576E6528}">
      <dsp:nvSpPr>
        <dsp:cNvPr id="0" name=""/>
        <dsp:cNvSpPr/>
      </dsp:nvSpPr>
      <dsp:spPr>
        <a:xfrm>
          <a:off x="5650372" y="1246064"/>
          <a:ext cx="672451" cy="403471"/>
        </a:xfrm>
        <a:prstGeom prst="roundRect">
          <a:avLst>
            <a:gd name="adj" fmla="val 10000"/>
          </a:avLst>
        </a:prstGeom>
        <a:solidFill>
          <a:schemeClr val="accent4">
            <a:lumMod val="60000"/>
            <a:lumOff val="4000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sp3d extrusionH="28000" prstMaterial="matte"/>
        </a:bodyPr>
        <a:lstStyle/>
        <a:p>
          <a:pPr lvl="0" algn="ctr" defTabSz="533400">
            <a:lnSpc>
              <a:spcPct val="90000"/>
            </a:lnSpc>
            <a:spcBef>
              <a:spcPct val="0"/>
            </a:spcBef>
            <a:spcAft>
              <a:spcPct val="35000"/>
            </a:spcAft>
          </a:pPr>
          <a:r>
            <a:rPr lang="en-US" sz="1200" b="1" kern="1200" dirty="0" smtClean="0">
              <a:solidFill>
                <a:schemeClr val="tx1"/>
              </a:solidFill>
            </a:rPr>
            <a:t>Appeal</a:t>
          </a:r>
          <a:endParaRPr lang="en-US" sz="1200" b="1" kern="1200" dirty="0">
            <a:solidFill>
              <a:schemeClr val="tx1"/>
            </a:solidFill>
          </a:endParaRPr>
        </a:p>
      </dsp:txBody>
      <dsp:txXfrm>
        <a:off x="5662189" y="1257881"/>
        <a:ext cx="648817" cy="3798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579"/>
          </a:xfrm>
          <a:prstGeom prst="rect">
            <a:avLst/>
          </a:prstGeom>
        </p:spPr>
        <p:txBody>
          <a:bodyPr vert="horz" lIns="92894" tIns="46447" rIns="92894" bIns="46447"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4579"/>
          </a:xfrm>
          <a:prstGeom prst="rect">
            <a:avLst/>
          </a:prstGeom>
        </p:spPr>
        <p:txBody>
          <a:bodyPr vert="horz" lIns="92894" tIns="46447" rIns="92894" bIns="46447" rtlCol="0"/>
          <a:lstStyle>
            <a:lvl1pPr algn="r">
              <a:defRPr sz="1200"/>
            </a:lvl1pPr>
          </a:lstStyle>
          <a:p>
            <a:fld id="{C80AF826-CA08-483E-88FF-CEF80902E346}" type="datetimeFigureOut">
              <a:rPr lang="en-US" smtClean="0"/>
              <a:pPr/>
              <a:t>9/9/2011</a:t>
            </a:fld>
            <a:endParaRPr lang="en-US"/>
          </a:p>
        </p:txBody>
      </p:sp>
      <p:sp>
        <p:nvSpPr>
          <p:cNvPr id="4" name="Footer Placeholder 3"/>
          <p:cNvSpPr>
            <a:spLocks noGrp="1"/>
          </p:cNvSpPr>
          <p:nvPr>
            <p:ph type="ftr" sz="quarter" idx="2"/>
          </p:nvPr>
        </p:nvSpPr>
        <p:spPr>
          <a:xfrm>
            <a:off x="0" y="8830216"/>
            <a:ext cx="3037840" cy="464579"/>
          </a:xfrm>
          <a:prstGeom prst="rect">
            <a:avLst/>
          </a:prstGeom>
        </p:spPr>
        <p:txBody>
          <a:bodyPr vert="horz" lIns="92894" tIns="46447" rIns="92894" bIns="4644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216"/>
            <a:ext cx="3037840" cy="464579"/>
          </a:xfrm>
          <a:prstGeom prst="rect">
            <a:avLst/>
          </a:prstGeom>
        </p:spPr>
        <p:txBody>
          <a:bodyPr vert="horz" lIns="92894" tIns="46447" rIns="92894" bIns="46447" rtlCol="0" anchor="b"/>
          <a:lstStyle>
            <a:lvl1pPr algn="r">
              <a:defRPr sz="1200"/>
            </a:lvl1pPr>
          </a:lstStyle>
          <a:p>
            <a:fld id="{C67134F6-687B-400E-A6C4-CA5AC73D623D}" type="slidenum">
              <a:rPr lang="en-US" smtClean="0"/>
              <a:pPr/>
              <a:t>‹#›</a:t>
            </a:fld>
            <a:endParaRPr lang="en-US"/>
          </a:p>
        </p:txBody>
      </p:sp>
    </p:spTree>
    <p:extLst>
      <p:ext uri="{BB962C8B-B14F-4D97-AF65-F5344CB8AC3E}">
        <p14:creationId xmlns:p14="http://schemas.microsoft.com/office/powerpoint/2010/main" val="3781018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4821"/>
          </a:xfrm>
          <a:prstGeom prst="rect">
            <a:avLst/>
          </a:prstGeom>
        </p:spPr>
        <p:txBody>
          <a:bodyPr vert="horz" lIns="93730" tIns="46865" rIns="93730" bIns="46865" rtlCol="0"/>
          <a:lstStyle>
            <a:lvl1pPr algn="l">
              <a:defRPr sz="1200"/>
            </a:lvl1pPr>
          </a:lstStyle>
          <a:p>
            <a:endParaRPr lang="en-US"/>
          </a:p>
        </p:txBody>
      </p:sp>
      <p:sp>
        <p:nvSpPr>
          <p:cNvPr id="3" name="Date Placeholder 2"/>
          <p:cNvSpPr>
            <a:spLocks noGrp="1"/>
          </p:cNvSpPr>
          <p:nvPr>
            <p:ph type="dt" idx="1"/>
          </p:nvPr>
        </p:nvSpPr>
        <p:spPr>
          <a:xfrm>
            <a:off x="3970938" y="3"/>
            <a:ext cx="3037840" cy="464821"/>
          </a:xfrm>
          <a:prstGeom prst="rect">
            <a:avLst/>
          </a:prstGeom>
        </p:spPr>
        <p:txBody>
          <a:bodyPr vert="horz" lIns="93730" tIns="46865" rIns="93730" bIns="46865" rtlCol="0"/>
          <a:lstStyle>
            <a:lvl1pPr algn="r">
              <a:defRPr sz="1200"/>
            </a:lvl1pPr>
          </a:lstStyle>
          <a:p>
            <a:fld id="{54E41F9C-E173-460A-B160-6F4B8F626698}" type="datetimeFigureOut">
              <a:rPr lang="en-US" smtClean="0"/>
              <a:pPr/>
              <a:t>9/9/2011</a:t>
            </a:fld>
            <a:endParaRPr lang="en-US"/>
          </a:p>
        </p:txBody>
      </p:sp>
      <p:sp>
        <p:nvSpPr>
          <p:cNvPr id="4" name="Slide Image Placeholder 3"/>
          <p:cNvSpPr>
            <a:spLocks noGrp="1" noRot="1" noChangeAspect="1"/>
          </p:cNvSpPr>
          <p:nvPr>
            <p:ph type="sldImg" idx="2"/>
          </p:nvPr>
        </p:nvSpPr>
        <p:spPr>
          <a:xfrm>
            <a:off x="2198688" y="696913"/>
            <a:ext cx="2613025" cy="3486150"/>
          </a:xfrm>
          <a:prstGeom prst="rect">
            <a:avLst/>
          </a:prstGeom>
          <a:noFill/>
          <a:ln w="12700">
            <a:solidFill>
              <a:prstClr val="black"/>
            </a:solidFill>
          </a:ln>
        </p:spPr>
        <p:txBody>
          <a:bodyPr vert="horz" lIns="93730" tIns="46865" rIns="93730" bIns="46865" rtlCol="0" anchor="ctr"/>
          <a:lstStyle/>
          <a:p>
            <a:endParaRPr lang="en-US"/>
          </a:p>
        </p:txBody>
      </p:sp>
      <p:sp>
        <p:nvSpPr>
          <p:cNvPr id="5" name="Notes Placeholder 4"/>
          <p:cNvSpPr>
            <a:spLocks noGrp="1"/>
          </p:cNvSpPr>
          <p:nvPr>
            <p:ph type="body" sz="quarter" idx="3"/>
          </p:nvPr>
        </p:nvSpPr>
        <p:spPr>
          <a:xfrm>
            <a:off x="701041" y="4415794"/>
            <a:ext cx="5608320" cy="4183381"/>
          </a:xfrm>
          <a:prstGeom prst="rect">
            <a:avLst/>
          </a:prstGeom>
        </p:spPr>
        <p:txBody>
          <a:bodyPr vert="horz" lIns="93730" tIns="46865" rIns="93730" bIns="468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71"/>
            <a:ext cx="3037840" cy="464821"/>
          </a:xfrm>
          <a:prstGeom prst="rect">
            <a:avLst/>
          </a:prstGeom>
        </p:spPr>
        <p:txBody>
          <a:bodyPr vert="horz" lIns="93730" tIns="46865" rIns="93730" bIns="4686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71"/>
            <a:ext cx="3037840" cy="464821"/>
          </a:xfrm>
          <a:prstGeom prst="rect">
            <a:avLst/>
          </a:prstGeom>
        </p:spPr>
        <p:txBody>
          <a:bodyPr vert="horz" lIns="93730" tIns="46865" rIns="93730" bIns="46865" rtlCol="0" anchor="b"/>
          <a:lstStyle>
            <a:lvl1pPr algn="r">
              <a:defRPr sz="1200"/>
            </a:lvl1pPr>
          </a:lstStyle>
          <a:p>
            <a:fld id="{4DC729B1-5864-435F-9E8B-C6DABABF10B0}" type="slidenum">
              <a:rPr lang="en-US" smtClean="0"/>
              <a:pPr/>
              <a:t>‹#›</a:t>
            </a:fld>
            <a:endParaRPr lang="en-US"/>
          </a:p>
        </p:txBody>
      </p:sp>
    </p:spTree>
    <p:extLst>
      <p:ext uri="{BB962C8B-B14F-4D97-AF65-F5344CB8AC3E}">
        <p14:creationId xmlns:p14="http://schemas.microsoft.com/office/powerpoint/2010/main" val="3283879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E76B2C-6D68-4BF6-A1C1-07631BB14CDD}" type="datetime1">
              <a:rPr lang="en-US" smtClean="0"/>
              <a:pPr/>
              <a:t>9/9/2011</a:t>
            </a:fld>
            <a:endParaRPr lang="en-US"/>
          </a:p>
        </p:txBody>
      </p:sp>
      <p:sp>
        <p:nvSpPr>
          <p:cNvPr id="5" name="Footer Placeholder 4"/>
          <p:cNvSpPr>
            <a:spLocks noGrp="1"/>
          </p:cNvSpPr>
          <p:nvPr>
            <p:ph type="ftr" sz="quarter" idx="11"/>
          </p:nvPr>
        </p:nvSpPr>
        <p:spPr/>
        <p:txBody>
          <a:bodyPr/>
          <a:lstStyle>
            <a:lvl1pPr>
              <a:defRPr sz="1050" b="1" i="1">
                <a:solidFill>
                  <a:srgbClr val="003366"/>
                </a:solidFill>
              </a:defRPr>
            </a:lvl1pPr>
          </a:lstStyle>
          <a:p>
            <a:r>
              <a:rPr lang="en-US" dirty="0" smtClean="0"/>
              <a:t>Protecting The Bride</a:t>
            </a:r>
            <a:endParaRPr lang="en-US" dirty="0"/>
          </a:p>
        </p:txBody>
      </p:sp>
      <p:sp>
        <p:nvSpPr>
          <p:cNvPr id="6" name="Slide Number Placeholder 5"/>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53299-6928-467A-97C6-47531F0CE7A3}" type="datetime1">
              <a:rPr lang="en-US" smtClean="0"/>
              <a:pPr/>
              <a:t>9/9/2011</a:t>
            </a:fld>
            <a:endParaRPr lang="en-US"/>
          </a:p>
        </p:txBody>
      </p:sp>
      <p:sp>
        <p:nvSpPr>
          <p:cNvPr id="5" name="Footer Placeholder 4"/>
          <p:cNvSpPr>
            <a:spLocks noGrp="1"/>
          </p:cNvSpPr>
          <p:nvPr>
            <p:ph type="ftr" sz="quarter" idx="11"/>
          </p:nvPr>
        </p:nvSpPr>
        <p:spPr/>
        <p:txBody>
          <a:bodyPr/>
          <a:lstStyle/>
          <a:p>
            <a:r>
              <a:rPr lang="en-US" smtClean="0"/>
              <a:t>Protecting The Bride</a:t>
            </a:r>
            <a:endParaRPr lang="en-US"/>
          </a:p>
        </p:txBody>
      </p:sp>
      <p:sp>
        <p:nvSpPr>
          <p:cNvPr id="6" name="Slide Number Placeholder 5"/>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AA113-DE75-439A-880C-78C743E3DFCF}" type="datetime1">
              <a:rPr lang="en-US" smtClean="0"/>
              <a:pPr/>
              <a:t>9/9/2011</a:t>
            </a:fld>
            <a:endParaRPr lang="en-US"/>
          </a:p>
        </p:txBody>
      </p:sp>
      <p:sp>
        <p:nvSpPr>
          <p:cNvPr id="5" name="Footer Placeholder 4"/>
          <p:cNvSpPr>
            <a:spLocks noGrp="1"/>
          </p:cNvSpPr>
          <p:nvPr>
            <p:ph type="ftr" sz="quarter" idx="11"/>
          </p:nvPr>
        </p:nvSpPr>
        <p:spPr/>
        <p:txBody>
          <a:bodyPr/>
          <a:lstStyle/>
          <a:p>
            <a:r>
              <a:rPr lang="en-US" smtClean="0"/>
              <a:t>Protecting The Bride</a:t>
            </a:r>
            <a:endParaRPr lang="en-US"/>
          </a:p>
        </p:txBody>
      </p:sp>
      <p:sp>
        <p:nvSpPr>
          <p:cNvPr id="6" name="Slide Number Placeholder 5"/>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FE15FB-DF30-4E41-BF9F-3DE712844854}" type="datetime1">
              <a:rPr lang="en-US" smtClean="0"/>
              <a:pPr/>
              <a:t>9/9/2011</a:t>
            </a:fld>
            <a:endParaRPr lang="en-US"/>
          </a:p>
        </p:txBody>
      </p:sp>
      <p:sp>
        <p:nvSpPr>
          <p:cNvPr id="5" name="Footer Placeholder 4"/>
          <p:cNvSpPr>
            <a:spLocks noGrp="1"/>
          </p:cNvSpPr>
          <p:nvPr>
            <p:ph type="ftr" sz="quarter" idx="11"/>
          </p:nvPr>
        </p:nvSpPr>
        <p:spPr/>
        <p:txBody>
          <a:bodyPr/>
          <a:lstStyle/>
          <a:p>
            <a:r>
              <a:rPr lang="en-US" smtClean="0"/>
              <a:t>Protecting The Bride</a:t>
            </a:r>
            <a:endParaRPr lang="en-US"/>
          </a:p>
        </p:txBody>
      </p:sp>
      <p:sp>
        <p:nvSpPr>
          <p:cNvPr id="6" name="Slide Number Placeholder 5"/>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E13B92-47FE-42E3-80A5-19531DF8E983}" type="datetime1">
              <a:rPr lang="en-US" smtClean="0"/>
              <a:pPr/>
              <a:t>9/9/2011</a:t>
            </a:fld>
            <a:endParaRPr lang="en-US"/>
          </a:p>
        </p:txBody>
      </p:sp>
      <p:sp>
        <p:nvSpPr>
          <p:cNvPr id="5" name="Footer Placeholder 4"/>
          <p:cNvSpPr>
            <a:spLocks noGrp="1"/>
          </p:cNvSpPr>
          <p:nvPr>
            <p:ph type="ftr" sz="quarter" idx="11"/>
          </p:nvPr>
        </p:nvSpPr>
        <p:spPr/>
        <p:txBody>
          <a:bodyPr/>
          <a:lstStyle/>
          <a:p>
            <a:r>
              <a:rPr lang="en-US" smtClean="0"/>
              <a:t>Protecting The Bride</a:t>
            </a:r>
            <a:endParaRPr lang="en-US"/>
          </a:p>
        </p:txBody>
      </p:sp>
      <p:sp>
        <p:nvSpPr>
          <p:cNvPr id="6" name="Slide Number Placeholder 5"/>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4B2208-BF0B-4655-8C15-6BF29DABAB84}" type="datetime1">
              <a:rPr lang="en-US" smtClean="0"/>
              <a:pPr/>
              <a:t>9/9/2011</a:t>
            </a:fld>
            <a:endParaRPr lang="en-US"/>
          </a:p>
        </p:txBody>
      </p:sp>
      <p:sp>
        <p:nvSpPr>
          <p:cNvPr id="6" name="Footer Placeholder 5"/>
          <p:cNvSpPr>
            <a:spLocks noGrp="1"/>
          </p:cNvSpPr>
          <p:nvPr>
            <p:ph type="ftr" sz="quarter" idx="11"/>
          </p:nvPr>
        </p:nvSpPr>
        <p:spPr/>
        <p:txBody>
          <a:bodyPr/>
          <a:lstStyle/>
          <a:p>
            <a:r>
              <a:rPr lang="en-US" smtClean="0"/>
              <a:t>Protecting The Bride</a:t>
            </a:r>
            <a:endParaRPr lang="en-US"/>
          </a:p>
        </p:txBody>
      </p:sp>
      <p:sp>
        <p:nvSpPr>
          <p:cNvPr id="7" name="Slide Number Placeholder 6"/>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E537C9-D181-4ABE-A549-6435DF2919B2}" type="datetime1">
              <a:rPr lang="en-US" smtClean="0"/>
              <a:pPr/>
              <a:t>9/9/2011</a:t>
            </a:fld>
            <a:endParaRPr lang="en-US"/>
          </a:p>
        </p:txBody>
      </p:sp>
      <p:sp>
        <p:nvSpPr>
          <p:cNvPr id="8" name="Footer Placeholder 7"/>
          <p:cNvSpPr>
            <a:spLocks noGrp="1"/>
          </p:cNvSpPr>
          <p:nvPr>
            <p:ph type="ftr" sz="quarter" idx="11"/>
          </p:nvPr>
        </p:nvSpPr>
        <p:spPr/>
        <p:txBody>
          <a:bodyPr/>
          <a:lstStyle/>
          <a:p>
            <a:r>
              <a:rPr lang="en-US" smtClean="0"/>
              <a:t>Protecting The Bride</a:t>
            </a:r>
            <a:endParaRPr lang="en-US"/>
          </a:p>
        </p:txBody>
      </p:sp>
      <p:sp>
        <p:nvSpPr>
          <p:cNvPr id="9" name="Slide Number Placeholder 8"/>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17C98C-DB69-45D9-AD63-BEB3EFBC5966}" type="datetime1">
              <a:rPr lang="en-US" smtClean="0"/>
              <a:pPr/>
              <a:t>9/9/2011</a:t>
            </a:fld>
            <a:endParaRPr lang="en-US"/>
          </a:p>
        </p:txBody>
      </p:sp>
      <p:sp>
        <p:nvSpPr>
          <p:cNvPr id="4" name="Footer Placeholder 3"/>
          <p:cNvSpPr>
            <a:spLocks noGrp="1"/>
          </p:cNvSpPr>
          <p:nvPr>
            <p:ph type="ftr" sz="quarter" idx="11"/>
          </p:nvPr>
        </p:nvSpPr>
        <p:spPr/>
        <p:txBody>
          <a:bodyPr/>
          <a:lstStyle/>
          <a:p>
            <a:r>
              <a:rPr lang="en-US" smtClean="0"/>
              <a:t>Protecting The Bride</a:t>
            </a:r>
            <a:endParaRPr lang="en-US"/>
          </a:p>
        </p:txBody>
      </p:sp>
      <p:sp>
        <p:nvSpPr>
          <p:cNvPr id="5" name="Slide Number Placeholder 4"/>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A6EFB-3276-409A-BABA-8CF34E4D2D54}" type="datetime1">
              <a:rPr lang="en-US" smtClean="0"/>
              <a:pPr/>
              <a:t>9/9/2011</a:t>
            </a:fld>
            <a:endParaRPr lang="en-US"/>
          </a:p>
        </p:txBody>
      </p:sp>
      <p:sp>
        <p:nvSpPr>
          <p:cNvPr id="3" name="Footer Placeholder 2"/>
          <p:cNvSpPr>
            <a:spLocks noGrp="1"/>
          </p:cNvSpPr>
          <p:nvPr>
            <p:ph type="ftr" sz="quarter" idx="11"/>
          </p:nvPr>
        </p:nvSpPr>
        <p:spPr/>
        <p:txBody>
          <a:bodyPr/>
          <a:lstStyle/>
          <a:p>
            <a:r>
              <a:rPr lang="en-US" smtClean="0"/>
              <a:t>Protecting The Bride</a:t>
            </a:r>
            <a:endParaRPr lang="en-US"/>
          </a:p>
        </p:txBody>
      </p:sp>
      <p:sp>
        <p:nvSpPr>
          <p:cNvPr id="4" name="Slide Number Placeholder 3"/>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8512F-37FC-4197-B78C-A35E6B0AB45F}" type="datetime1">
              <a:rPr lang="en-US" smtClean="0"/>
              <a:pPr/>
              <a:t>9/9/2011</a:t>
            </a:fld>
            <a:endParaRPr lang="en-US"/>
          </a:p>
        </p:txBody>
      </p:sp>
      <p:sp>
        <p:nvSpPr>
          <p:cNvPr id="6" name="Footer Placeholder 5"/>
          <p:cNvSpPr>
            <a:spLocks noGrp="1"/>
          </p:cNvSpPr>
          <p:nvPr>
            <p:ph type="ftr" sz="quarter" idx="11"/>
          </p:nvPr>
        </p:nvSpPr>
        <p:spPr/>
        <p:txBody>
          <a:bodyPr/>
          <a:lstStyle/>
          <a:p>
            <a:r>
              <a:rPr lang="en-US" smtClean="0"/>
              <a:t>Protecting The Bride</a:t>
            </a:r>
            <a:endParaRPr lang="en-US"/>
          </a:p>
        </p:txBody>
      </p:sp>
      <p:sp>
        <p:nvSpPr>
          <p:cNvPr id="7" name="Slide Number Placeholder 6"/>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3CDEA-7B45-40D5-A3CE-E6EE6B69D096}" type="datetime1">
              <a:rPr lang="en-US" smtClean="0"/>
              <a:pPr/>
              <a:t>9/9/2011</a:t>
            </a:fld>
            <a:endParaRPr lang="en-US"/>
          </a:p>
        </p:txBody>
      </p:sp>
      <p:sp>
        <p:nvSpPr>
          <p:cNvPr id="6" name="Footer Placeholder 5"/>
          <p:cNvSpPr>
            <a:spLocks noGrp="1"/>
          </p:cNvSpPr>
          <p:nvPr>
            <p:ph type="ftr" sz="quarter" idx="11"/>
          </p:nvPr>
        </p:nvSpPr>
        <p:spPr/>
        <p:txBody>
          <a:bodyPr/>
          <a:lstStyle/>
          <a:p>
            <a:r>
              <a:rPr lang="en-US" smtClean="0"/>
              <a:t>Protecting The Bride</a:t>
            </a:r>
            <a:endParaRPr lang="en-US"/>
          </a:p>
        </p:txBody>
      </p:sp>
      <p:sp>
        <p:nvSpPr>
          <p:cNvPr id="7" name="Slide Number Placeholder 6"/>
          <p:cNvSpPr>
            <a:spLocks noGrp="1"/>
          </p:cNvSpPr>
          <p:nvPr>
            <p:ph type="sldNum" sz="quarter" idx="12"/>
          </p:nvPr>
        </p:nvSpPr>
        <p:spPr/>
        <p:txBody>
          <a:bodyPr/>
          <a:lstStyle/>
          <a:p>
            <a:fld id="{7E78CFDD-E73B-4D23-BA4A-17D0747061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73893BE-3A71-4DA2-A45B-92F06AD6AEE8}" type="datetime1">
              <a:rPr lang="en-US" smtClean="0"/>
              <a:pPr/>
              <a:t>9/9/2011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Protecting The Bride</a:t>
            </a:r>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EC971F6-E18E-42B8-B80E-DB2C238637E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extremesportscafe.com/kitesurfing.html" TargetMode="External"/><Relationship Id="rId1" Type="http://schemas.openxmlformats.org/officeDocument/2006/relationships/slideLayout" Target="../slideLayouts/slideLayout1.xml"/><Relationship Id="rId6" Type="http://schemas.openxmlformats.org/officeDocument/2006/relationships/hyperlink" Target="http://www.extremesportscafe.com/bungie_pattaya_thai.html" TargetMode="External"/><Relationship Id="rId5" Type="http://schemas.openxmlformats.org/officeDocument/2006/relationships/image" Target="../media/image2.jpeg"/><Relationship Id="rId4" Type="http://schemas.openxmlformats.org/officeDocument/2006/relationships/hyperlink" Target="http://www.extremesportscafe.com/wwrafting_newzealand.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justfunnypictures.com/component/option,com_zoom/Itemid,41/page,view/catid,9/PageNo,6/key,49/hit,1/" TargetMode="Externa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imgres?imgurl=http://www.exponent.com/files/Uploads/Images/statistics/litigation2.jpg&amp;imgrefurl=http://www.exponent.com/economic_damage_assessment/&amp;usg=__gEFKTpCOo29JLVUVQLxh3KojF6Q=&amp;h=844&amp;w=1105&amp;sz=119&amp;hl=en&amp;start=42&amp;um=1&amp;tbnid=hC2aoYqAv2MqbM:&amp;tbnh=115&amp;tbnw=150&amp;prev=/images?q=litigation&amp;start=40&amp;um=1&amp;hl=en&amp;rlz=1T4GGLL_enUS303US303&amp;sa=N" TargetMode="Externa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images.google.com/imgres?imgurl=http://www.inspiracao.nl/wp-content/uploads/grants-contracts.jpg&amp;imgrefurl=http://www.inspiracao.nl/?cat=1&amp;paged=2&amp;usg=__qIdwq7C0S7eyeDjD49aoto_DdDQ=&amp;h=267&amp;w=400&amp;sz=28&amp;hl=en&amp;start=33&amp;um=1&amp;tbnid=RmZ_RsEVTbW0gM:&amp;tbnh=83&amp;tbnw=124&amp;prev=/images?q=contracts&amp;start=20&amp;um=1&amp;hl=en&amp;rlz=1T4GGLL_enUS303US303&amp;sa=N" TargetMode="Externa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3" Type="http://schemas.openxmlformats.org/officeDocument/2006/relationships/hyperlink" Target="http://images.google.com/imgres?imgurl=http://www.unodc.org/images/youthnet/youthnet_training_kenya_group1.jpg&amp;imgrefurl=http://www.unodc.org/youthnet/youthnet_training_kenya.html&amp;usg=__COFVWtuxFyJ2TE4nJzAp7WILGFk=&amp;h=1536&amp;w=2048&amp;sz=608&amp;hl=en&amp;start=65&amp;um=1&amp;tbnid=QRhQG0TLbNU4HM:&amp;tbnh=113&amp;tbnw=150&amp;prev=/images?q=training&amp;start=60&amp;ndsp=20&amp;um=1&amp;hl=en&amp;rlz=1T4GGLL_enUS303US303&amp;sa=N" TargetMode="Externa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hyperlink" Target="http://images.google.com/imgres?imgurl=http://i.pbase.com/o5/20/13420/1/68645548.1j5ERYR0.m1crosshair.jpg&amp;imgrefurl=http://www.pbase.com/stan/image/68645548&amp;usg=__NLZJqsKlRLbjBbQe7AT-YzVos2w=&amp;h=480&amp;w=640&amp;sz=43&amp;hl=en&amp;start=121&amp;um=1&amp;tbnid=ffiINGKWpfQzrM:&amp;tbnh=103&amp;tbnw=137&amp;prev=/images?q=crosshair&amp;start=120&amp;ndsp=20&amp;um=1&amp;hl=en&amp;rlz=1T4GGLL_enUS303US303&amp;sa=N" TargetMode="Externa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chemeClr val="tx2">
              <a:lumMod val="75000"/>
            </a:schemeClr>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a:t>
            </a:r>
            <a:endParaRPr lang="en-US" sz="1800" b="1" dirty="0">
              <a:solidFill>
                <a:schemeClr val="bg1"/>
              </a:solidFill>
            </a:endParaRPr>
          </a:p>
        </p:txBody>
      </p:sp>
      <p:sp>
        <p:nvSpPr>
          <p:cNvPr id="4" name="Rectangle 26"/>
          <p:cNvSpPr>
            <a:spLocks noGrp="1" noChangeArrowheads="1"/>
          </p:cNvSpPr>
          <p:nvPr>
            <p:ph type="ctrTitle"/>
          </p:nvPr>
        </p:nvSpPr>
        <p:spPr>
          <a:xfrm>
            <a:off x="2552700" y="1524000"/>
            <a:ext cx="3886200" cy="4800600"/>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Youth </a:t>
            </a:r>
            <a:r>
              <a:rPr lang="en-US" dirty="0"/>
              <a:t>Ministry Risk </a:t>
            </a:r>
            <a:r>
              <a:rPr lang="en-US" dirty="0" smtClean="0"/>
              <a:t>Management</a:t>
            </a:r>
            <a:br>
              <a:rPr lang="en-US" dirty="0" smtClean="0"/>
            </a:br>
            <a:r>
              <a:rPr lang="en-US" dirty="0" smtClean="0"/>
              <a:t>Workshop </a:t>
            </a:r>
            <a:r>
              <a:rPr lang="en-US" dirty="0"/>
              <a:t/>
            </a:r>
            <a:br>
              <a:rPr lang="en-US" dirty="0"/>
            </a:br>
            <a:r>
              <a:rPr lang="en-US" dirty="0" smtClean="0"/>
              <a:t/>
            </a:r>
            <a:br>
              <a:rPr lang="en-US" dirty="0" smtClean="0"/>
            </a:br>
            <a:r>
              <a:rPr lang="en-US" dirty="0"/>
              <a:t/>
            </a:r>
            <a:br>
              <a:rPr lang="en-US" dirty="0"/>
            </a:br>
            <a:r>
              <a:rPr lang="en-US" dirty="0" smtClean="0"/>
              <a:t>August </a:t>
            </a:r>
            <a:r>
              <a:rPr lang="en-US" dirty="0" smtClean="0"/>
              <a:t>2011</a:t>
            </a:r>
            <a:br>
              <a:rPr lang="en-US" dirty="0" smtClean="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pic>
        <p:nvPicPr>
          <p:cNvPr id="5" name="Picture 241" descr="kitesurfing kiteboarding kitesurf kite">
            <a:hlinkClick r:id="rId2"/>
          </p:cNvPr>
          <p:cNvPicPr>
            <a:picLocks noChangeAspect="1" noChangeArrowheads="1"/>
          </p:cNvPicPr>
          <p:nvPr/>
        </p:nvPicPr>
        <p:blipFill>
          <a:blip r:embed="rId3"/>
          <a:srcRect/>
          <a:stretch>
            <a:fillRect/>
          </a:stretch>
        </p:blipFill>
        <p:spPr bwMode="auto">
          <a:xfrm>
            <a:off x="2590800" y="4078224"/>
            <a:ext cx="1097280" cy="1097280"/>
          </a:xfrm>
          <a:prstGeom prst="rect">
            <a:avLst/>
          </a:prstGeom>
          <a:ln w="0">
            <a:solidFill>
              <a:schemeClr val="tx1"/>
            </a:solidFill>
          </a:ln>
          <a:effectLst>
            <a:outerShdw blurRad="292100" dist="139700" dir="2700000" algn="tl" rotWithShape="0">
              <a:srgbClr val="333333">
                <a:alpha val="65000"/>
              </a:srgbClr>
            </a:outerShdw>
          </a:effectLst>
        </p:spPr>
      </p:pic>
      <p:pic>
        <p:nvPicPr>
          <p:cNvPr id="6" name="Picture 243" descr="white water rafting with extreme sports cafe">
            <a:hlinkClick r:id="rId4"/>
          </p:cNvPr>
          <p:cNvPicPr>
            <a:picLocks noChangeAspect="1" noChangeArrowheads="1"/>
          </p:cNvPicPr>
          <p:nvPr/>
        </p:nvPicPr>
        <p:blipFill>
          <a:blip r:embed="rId5"/>
          <a:srcRect/>
          <a:stretch>
            <a:fillRect/>
          </a:stretch>
        </p:blipFill>
        <p:spPr bwMode="auto">
          <a:xfrm>
            <a:off x="4029456" y="4078224"/>
            <a:ext cx="1097280" cy="1097280"/>
          </a:xfrm>
          <a:prstGeom prst="rect">
            <a:avLst/>
          </a:prstGeom>
          <a:ln>
            <a:noFill/>
          </a:ln>
          <a:effectLst>
            <a:outerShdw blurRad="292100" dist="139700" dir="2700000" algn="tl" rotWithShape="0">
              <a:srgbClr val="333333">
                <a:alpha val="65000"/>
              </a:srgbClr>
            </a:outerShdw>
          </a:effectLst>
        </p:spPr>
      </p:pic>
      <p:pic>
        <p:nvPicPr>
          <p:cNvPr id="7" name="Picture 245" descr="bungie jumping with extreme sports cafe">
            <a:hlinkClick r:id="rId6"/>
          </p:cNvPr>
          <p:cNvPicPr>
            <a:picLocks noChangeAspect="1" noChangeArrowheads="1"/>
          </p:cNvPicPr>
          <p:nvPr/>
        </p:nvPicPr>
        <p:blipFill>
          <a:blip r:embed="rId7"/>
          <a:srcRect/>
          <a:stretch>
            <a:fillRect/>
          </a:stretch>
        </p:blipFill>
        <p:spPr bwMode="auto">
          <a:xfrm>
            <a:off x="5462016" y="4078224"/>
            <a:ext cx="1097280" cy="1097280"/>
          </a:xfrm>
          <a:prstGeom prst="rect">
            <a:avLst/>
          </a:prstGeom>
          <a:ln>
            <a:noFill/>
          </a:ln>
          <a:effectLst>
            <a:outerShdw blurRad="292100" dist="139700" dir="2700000" algn="tl" rotWithShape="0">
              <a:srgbClr val="333333">
                <a:alpha val="65000"/>
              </a:srgbClr>
            </a:outerShdw>
          </a:effectLst>
        </p:spPr>
      </p:pic>
      <p:pic>
        <p:nvPicPr>
          <p:cNvPr id="8" name="Picture 7" descr="CMIlogoCLIP.png"/>
          <p:cNvPicPr>
            <a:picLocks noChangeAspect="1"/>
          </p:cNvPicPr>
          <p:nvPr/>
        </p:nvPicPr>
        <p:blipFill>
          <a:blip r:embed="rId8" cstate="print"/>
          <a:stretch>
            <a:fillRect/>
          </a:stretch>
        </p:blipFill>
        <p:spPr>
          <a:xfrm>
            <a:off x="2667000" y="6590464"/>
            <a:ext cx="1828800" cy="84746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5" name="Text Box 3"/>
          <p:cNvSpPr txBox="1">
            <a:spLocks noChangeArrowheads="1"/>
          </p:cNvSpPr>
          <p:nvPr/>
        </p:nvSpPr>
        <p:spPr bwMode="auto">
          <a:xfrm>
            <a:off x="544515" y="1768476"/>
            <a:ext cx="4743449" cy="338554"/>
          </a:xfrm>
          <a:prstGeom prst="rect">
            <a:avLst/>
          </a:prstGeom>
          <a:noFill/>
          <a:ln w="9525">
            <a:noFill/>
            <a:miter lim="800000"/>
            <a:headEnd/>
            <a:tailEnd/>
          </a:ln>
          <a:effectLst/>
        </p:spPr>
        <p:txBody>
          <a:bodyPr lIns="0" tIns="0" rIns="0" bIns="0">
            <a:spAutoFit/>
          </a:bodyPr>
          <a:lstStyle/>
          <a:p>
            <a:pPr algn="l" defTabSz="995363">
              <a:spcBef>
                <a:spcPct val="30000"/>
              </a:spcBef>
              <a:buClr>
                <a:srgbClr val="FF9900"/>
              </a:buClr>
              <a:buSzPct val="85000"/>
              <a:buFont typeface="Wingdings" pitchFamily="2" charset="2"/>
              <a:buNone/>
            </a:pPr>
            <a:r>
              <a:rPr lang="en-US" sz="2200" b="1" u="none" dirty="0">
                <a:solidFill>
                  <a:srgbClr val="003366"/>
                </a:solidFill>
                <a:latin typeface="+mj-lt"/>
              </a:rPr>
              <a:t>What Insurance Covers</a:t>
            </a:r>
          </a:p>
        </p:txBody>
      </p:sp>
      <p:sp>
        <p:nvSpPr>
          <p:cNvPr id="7" name="Text Box 4"/>
          <p:cNvSpPr txBox="1">
            <a:spLocks noChangeArrowheads="1"/>
          </p:cNvSpPr>
          <p:nvPr/>
        </p:nvSpPr>
        <p:spPr bwMode="auto">
          <a:xfrm>
            <a:off x="457200" y="2286000"/>
            <a:ext cx="5943600" cy="3462476"/>
          </a:xfrm>
          <a:prstGeom prst="rect">
            <a:avLst/>
          </a:prstGeom>
          <a:noFill/>
          <a:ln w="38100">
            <a:noFill/>
            <a:miter lim="800000"/>
            <a:headEnd/>
            <a:tailEnd type="none" w="lg" len="lg"/>
          </a:ln>
          <a:effectLst/>
        </p:spPr>
        <p:txBody>
          <a:bodyPr wrap="square" lIns="91430" tIns="45715" rIns="91430" bIns="45715">
            <a:spAutoFit/>
          </a:bodyPr>
          <a:lstStyle/>
          <a:p>
            <a:pPr algn="l" defTabSz="995363">
              <a:spcBef>
                <a:spcPct val="50000"/>
              </a:spcBef>
            </a:pPr>
            <a:r>
              <a:rPr lang="en-US" dirty="0">
                <a:solidFill>
                  <a:srgbClr val="000000"/>
                </a:solidFill>
              </a:rPr>
              <a:t>What Each of These is Intended to Cover</a:t>
            </a:r>
          </a:p>
          <a:p>
            <a:pPr lvl="1" algn="l" defTabSz="995363">
              <a:spcBef>
                <a:spcPct val="50000"/>
              </a:spcBef>
              <a:buSzPct val="90000"/>
              <a:buFont typeface="Courier New" pitchFamily="49" charset="0"/>
              <a:buChar char="o"/>
            </a:pPr>
            <a:r>
              <a:rPr lang="en-US" sz="1400" b="0" u="none" dirty="0">
                <a:solidFill>
                  <a:srgbClr val="000000"/>
                </a:solidFill>
              </a:rPr>
              <a:t>  Directors &amp; </a:t>
            </a:r>
            <a:r>
              <a:rPr lang="en-US" sz="1400" b="0" u="none" dirty="0" smtClean="0">
                <a:solidFill>
                  <a:srgbClr val="000000"/>
                </a:solidFill>
              </a:rPr>
              <a:t>Officers-______________________________________</a:t>
            </a:r>
            <a:endParaRPr lang="en-US" sz="1400" b="0" u="none" dirty="0">
              <a:solidFill>
                <a:srgbClr val="000000"/>
              </a:solidFill>
            </a:endParaRPr>
          </a:p>
          <a:p>
            <a:pPr lvl="1" algn="l" defTabSz="995363">
              <a:spcBef>
                <a:spcPct val="50000"/>
              </a:spcBef>
              <a:buSzPct val="90000"/>
              <a:buFont typeface="Courier New" pitchFamily="49" charset="0"/>
              <a:buChar char="o"/>
            </a:pPr>
            <a:r>
              <a:rPr lang="en-US" sz="1400" b="0" u="none" dirty="0">
                <a:solidFill>
                  <a:srgbClr val="000000"/>
                </a:solidFill>
              </a:rPr>
              <a:t>  General </a:t>
            </a:r>
            <a:r>
              <a:rPr lang="en-US" sz="1400" b="0" u="none" dirty="0" smtClean="0">
                <a:solidFill>
                  <a:srgbClr val="000000"/>
                </a:solidFill>
              </a:rPr>
              <a:t>Liability-_________________________________________</a:t>
            </a:r>
            <a:endParaRPr lang="en-US" sz="1400" b="0" u="none" dirty="0">
              <a:solidFill>
                <a:srgbClr val="000000"/>
              </a:solidFill>
            </a:endParaRPr>
          </a:p>
          <a:p>
            <a:pPr lvl="1" algn="l" defTabSz="995363">
              <a:spcBef>
                <a:spcPct val="50000"/>
              </a:spcBef>
              <a:buSzPct val="90000"/>
              <a:buFont typeface="Courier New" pitchFamily="49" charset="0"/>
              <a:buChar char="o"/>
            </a:pPr>
            <a:r>
              <a:rPr lang="en-US" sz="1400" b="0" u="none" dirty="0">
                <a:solidFill>
                  <a:srgbClr val="000000"/>
                </a:solidFill>
              </a:rPr>
              <a:t>  Automobile </a:t>
            </a:r>
            <a:r>
              <a:rPr lang="en-US" sz="1400" b="0" u="none" dirty="0" smtClean="0">
                <a:solidFill>
                  <a:srgbClr val="000000"/>
                </a:solidFill>
              </a:rPr>
              <a:t>Liability-______________________________________</a:t>
            </a:r>
            <a:endParaRPr lang="en-US" sz="1400" b="0" u="none" dirty="0">
              <a:solidFill>
                <a:srgbClr val="000000"/>
              </a:solidFill>
            </a:endParaRPr>
          </a:p>
          <a:p>
            <a:pPr lvl="1" algn="l" defTabSz="995363">
              <a:spcBef>
                <a:spcPct val="50000"/>
              </a:spcBef>
              <a:buSzPct val="90000"/>
              <a:buFont typeface="Courier New" pitchFamily="49" charset="0"/>
              <a:buChar char="o"/>
            </a:pPr>
            <a:r>
              <a:rPr lang="en-US" sz="1400" b="0" u="none" dirty="0">
                <a:solidFill>
                  <a:srgbClr val="000000"/>
                </a:solidFill>
              </a:rPr>
              <a:t>  Sexual </a:t>
            </a:r>
            <a:r>
              <a:rPr lang="en-US" sz="1400" b="0" u="none" dirty="0" smtClean="0">
                <a:solidFill>
                  <a:srgbClr val="000000"/>
                </a:solidFill>
              </a:rPr>
              <a:t>Acts-_____________________________________________</a:t>
            </a:r>
            <a:endParaRPr lang="en-US" sz="1400" b="0" u="none" dirty="0">
              <a:solidFill>
                <a:srgbClr val="000000"/>
              </a:solidFill>
            </a:endParaRPr>
          </a:p>
          <a:p>
            <a:pPr lvl="1" algn="l" defTabSz="995363">
              <a:spcBef>
                <a:spcPct val="50000"/>
              </a:spcBef>
              <a:buSzPct val="90000"/>
              <a:buFont typeface="Courier New" pitchFamily="49" charset="0"/>
              <a:buChar char="o"/>
            </a:pPr>
            <a:r>
              <a:rPr lang="en-US" sz="1400" b="0" u="none" dirty="0">
                <a:solidFill>
                  <a:srgbClr val="000000"/>
                </a:solidFill>
              </a:rPr>
              <a:t>  Crime-employee </a:t>
            </a:r>
            <a:r>
              <a:rPr lang="en-US" sz="1400" b="0" u="none" dirty="0" smtClean="0">
                <a:solidFill>
                  <a:srgbClr val="000000"/>
                </a:solidFill>
              </a:rPr>
              <a:t>dishonesty-_______________________________</a:t>
            </a:r>
            <a:endParaRPr lang="en-US" sz="1400" b="0" u="none" dirty="0">
              <a:solidFill>
                <a:srgbClr val="000000"/>
              </a:solidFill>
            </a:endParaRPr>
          </a:p>
          <a:p>
            <a:pPr lvl="1" algn="l" defTabSz="995363">
              <a:spcBef>
                <a:spcPct val="50000"/>
              </a:spcBef>
              <a:buSzPct val="90000"/>
              <a:buFont typeface="Courier New" pitchFamily="49" charset="0"/>
              <a:buChar char="o"/>
            </a:pPr>
            <a:r>
              <a:rPr lang="en-US" sz="1400" b="0" u="none" dirty="0">
                <a:solidFill>
                  <a:srgbClr val="000000"/>
                </a:solidFill>
              </a:rPr>
              <a:t>  </a:t>
            </a:r>
            <a:r>
              <a:rPr lang="en-US" sz="1400" b="0" u="none" dirty="0" smtClean="0">
                <a:solidFill>
                  <a:srgbClr val="000000"/>
                </a:solidFill>
              </a:rPr>
              <a:t>Employment-____________________________________________</a:t>
            </a:r>
            <a:endParaRPr lang="en-US" sz="1400" b="0" u="none" dirty="0">
              <a:solidFill>
                <a:srgbClr val="000000"/>
              </a:solidFill>
            </a:endParaRPr>
          </a:p>
          <a:p>
            <a:pPr lvl="1" algn="l" defTabSz="995363">
              <a:spcBef>
                <a:spcPct val="50000"/>
              </a:spcBef>
              <a:buSzPct val="90000"/>
              <a:buFont typeface="Courier New" pitchFamily="49" charset="0"/>
              <a:buChar char="o"/>
            </a:pPr>
            <a:r>
              <a:rPr lang="en-US" sz="1400" b="0" u="none" dirty="0">
                <a:solidFill>
                  <a:srgbClr val="000000"/>
                </a:solidFill>
              </a:rPr>
              <a:t>  Pastors Professional/Counseling </a:t>
            </a:r>
            <a:r>
              <a:rPr lang="en-US" sz="1400" b="0" u="none" dirty="0" smtClean="0">
                <a:solidFill>
                  <a:srgbClr val="000000"/>
                </a:solidFill>
              </a:rPr>
              <a:t>-____________________________</a:t>
            </a:r>
            <a:endParaRPr lang="en-US" sz="1400" b="0" u="none" dirty="0">
              <a:solidFill>
                <a:srgbClr val="000000"/>
              </a:solidFill>
            </a:endParaRPr>
          </a:p>
          <a:p>
            <a:pPr algn="l" defTabSz="995363">
              <a:spcBef>
                <a:spcPct val="50000"/>
              </a:spcBef>
              <a:buSzPct val="90000"/>
              <a:buFont typeface="Wingdings" pitchFamily="2" charset="2"/>
              <a:buChar char="q"/>
            </a:pPr>
            <a:endParaRPr lang="en-US" b="0" u="none" dirty="0">
              <a:solidFill>
                <a:srgbClr val="000000"/>
              </a:solidFill>
            </a:endParaRPr>
          </a:p>
          <a:p>
            <a:pPr algn="l" defTabSz="995363">
              <a:spcBef>
                <a:spcPct val="50000"/>
              </a:spcBef>
              <a:buSzPct val="90000"/>
              <a:buFont typeface="Wingdings" pitchFamily="2" charset="2"/>
              <a:buChar char="q"/>
            </a:pPr>
            <a:endParaRPr lang="en-US" b="0" u="none" dirty="0"/>
          </a:p>
        </p:txBody>
      </p:sp>
      <p:pic>
        <p:nvPicPr>
          <p:cNvPr id="9" name="Picture 7" descr="bull_colonoscopy">
            <a:hlinkClick r:id="rId3"/>
          </p:cNvPr>
          <p:cNvPicPr>
            <a:picLocks noChangeAspect="1" noChangeArrowheads="1"/>
          </p:cNvPicPr>
          <p:nvPr/>
        </p:nvPicPr>
        <p:blipFill>
          <a:blip r:embed="rId4"/>
          <a:srcRect/>
          <a:stretch>
            <a:fillRect/>
          </a:stretch>
        </p:blipFill>
        <p:spPr bwMode="auto">
          <a:xfrm>
            <a:off x="3810000" y="6319837"/>
            <a:ext cx="2392362" cy="1909763"/>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10" name="Text Box 8"/>
          <p:cNvSpPr txBox="1">
            <a:spLocks noChangeArrowheads="1"/>
          </p:cNvSpPr>
          <p:nvPr/>
        </p:nvSpPr>
        <p:spPr bwMode="auto">
          <a:xfrm>
            <a:off x="1295400" y="7753290"/>
            <a:ext cx="2209800" cy="400110"/>
          </a:xfrm>
          <a:prstGeom prst="rect">
            <a:avLst/>
          </a:prstGeom>
          <a:noFill/>
          <a:ln w="38100">
            <a:noFill/>
            <a:miter lim="800000"/>
            <a:headEnd/>
            <a:tailEnd type="none" w="lg" len="lg"/>
          </a:ln>
          <a:effectLst/>
        </p:spPr>
        <p:txBody>
          <a:bodyPr wrap="square">
            <a:spAutoFit/>
          </a:bodyPr>
          <a:lstStyle/>
          <a:p>
            <a:pPr algn="r" defTabSz="995363">
              <a:spcBef>
                <a:spcPct val="50000"/>
              </a:spcBef>
            </a:pPr>
            <a:r>
              <a:rPr lang="en-US" sz="1000" b="0" u="none" dirty="0">
                <a:solidFill>
                  <a:srgbClr val="003366"/>
                </a:solidFill>
              </a:rPr>
              <a:t>Insurance does not cover intentional acts of </a:t>
            </a:r>
            <a:r>
              <a:rPr lang="en-US" sz="1000" b="0" u="none" dirty="0" smtClean="0">
                <a:solidFill>
                  <a:srgbClr val="003366"/>
                </a:solidFill>
              </a:rPr>
              <a:t>stupidity</a:t>
            </a:r>
            <a:endParaRPr lang="en-US" sz="1000" b="0" u="none" dirty="0">
              <a:solidFill>
                <a:srgbClr val="003366"/>
              </a:solidFill>
            </a:endParaRPr>
          </a:p>
        </p:txBody>
      </p:sp>
      <p:sp>
        <p:nvSpPr>
          <p:cNvPr id="12" name="TextBox 11"/>
          <p:cNvSpPr txBox="1"/>
          <p:nvPr/>
        </p:nvSpPr>
        <p:spPr>
          <a:xfrm>
            <a:off x="3200400" y="8610600"/>
            <a:ext cx="304800" cy="246221"/>
          </a:xfrm>
          <a:prstGeom prst="rect">
            <a:avLst/>
          </a:prstGeom>
          <a:noFill/>
        </p:spPr>
        <p:txBody>
          <a:bodyPr wrap="square" rtlCol="0">
            <a:spAutoFit/>
          </a:bodyPr>
          <a:lstStyle/>
          <a:p>
            <a:r>
              <a:rPr lang="en-US" sz="1000" dirty="0" smtClean="0"/>
              <a:t>7</a:t>
            </a:r>
            <a:endParaRPr lang="en-U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pic>
        <p:nvPicPr>
          <p:cNvPr id="5" name="Picture 3" descr="flamemail"/>
          <p:cNvPicPr>
            <a:picLocks noChangeAspect="1" noChangeArrowheads="1"/>
          </p:cNvPicPr>
          <p:nvPr/>
        </p:nvPicPr>
        <p:blipFill>
          <a:blip r:embed="rId3"/>
          <a:srcRect/>
          <a:stretch>
            <a:fillRect/>
          </a:stretch>
        </p:blipFill>
        <p:spPr bwMode="auto">
          <a:xfrm>
            <a:off x="685800" y="1295400"/>
            <a:ext cx="1905000" cy="2243058"/>
          </a:xfrm>
          <a:prstGeom prst="rect">
            <a:avLst/>
          </a:prstGeom>
          <a:noFill/>
        </p:spPr>
      </p:pic>
      <p:sp>
        <p:nvSpPr>
          <p:cNvPr id="7" name="TextBox 6"/>
          <p:cNvSpPr txBox="1"/>
          <p:nvPr/>
        </p:nvSpPr>
        <p:spPr>
          <a:xfrm>
            <a:off x="2667000" y="1524000"/>
            <a:ext cx="4191000" cy="1477328"/>
          </a:xfrm>
          <a:prstGeom prst="rect">
            <a:avLst/>
          </a:prstGeom>
          <a:noFill/>
        </p:spPr>
        <p:txBody>
          <a:bodyPr wrap="square" rtlCol="0">
            <a:spAutoFit/>
          </a:bodyPr>
          <a:lstStyle/>
          <a:p>
            <a:r>
              <a:rPr lang="en-US" dirty="0" smtClean="0"/>
              <a:t>Just How Safe is Your Ministry? There are </a:t>
            </a:r>
            <a:r>
              <a:rPr lang="en-US" b="1" i="1" dirty="0" smtClean="0"/>
              <a:t>10</a:t>
            </a:r>
            <a:r>
              <a:rPr lang="en-US" b="1" i="1" dirty="0" smtClean="0">
                <a:solidFill>
                  <a:srgbClr val="003366"/>
                </a:solidFill>
              </a:rPr>
              <a:t> Deadly Sins </a:t>
            </a:r>
            <a:r>
              <a:rPr lang="en-US" dirty="0" smtClean="0"/>
              <a:t>of youth and children's ministry</a:t>
            </a:r>
          </a:p>
          <a:p>
            <a:endParaRPr lang="en-US" dirty="0" smtClean="0"/>
          </a:p>
          <a:p>
            <a:endParaRPr lang="en-US" dirty="0"/>
          </a:p>
        </p:txBody>
      </p:sp>
      <p:sp>
        <p:nvSpPr>
          <p:cNvPr id="9" name="Rectangle 8"/>
          <p:cNvSpPr/>
          <p:nvPr/>
        </p:nvSpPr>
        <p:spPr>
          <a:xfrm>
            <a:off x="1219200" y="3733800"/>
            <a:ext cx="3733800" cy="4801314"/>
          </a:xfrm>
          <a:prstGeom prst="rect">
            <a:avLst/>
          </a:prstGeom>
        </p:spPr>
        <p:txBody>
          <a:bodyPr wrap="square">
            <a:spAutoFit/>
          </a:bodyPr>
          <a:lstStyle/>
          <a:p>
            <a:pPr marL="342900" indent="-342900" algn="ctr">
              <a:spcBef>
                <a:spcPct val="50000"/>
              </a:spcBef>
            </a:pPr>
            <a:r>
              <a:rPr lang="en-US" b="1" dirty="0" smtClean="0">
                <a:latin typeface="Tempus Sans ITC" pitchFamily="82" charset="0"/>
              </a:rPr>
              <a:t>Top Ten Deadly Sins That Will Kill </a:t>
            </a:r>
            <a:r>
              <a:rPr lang="en-US" b="1" u="sng" dirty="0" smtClean="0">
                <a:latin typeface="Tempus Sans ITC" pitchFamily="82" charset="0"/>
              </a:rPr>
              <a:t>Your Ministry</a:t>
            </a:r>
          </a:p>
          <a:p>
            <a:pPr marL="342900" indent="-342900">
              <a:spcBef>
                <a:spcPct val="50000"/>
              </a:spcBef>
              <a:buFontTx/>
              <a:buAutoNum type="arabicPeriod"/>
            </a:pPr>
            <a:r>
              <a:rPr lang="en-US" b="1" dirty="0" smtClean="0">
                <a:latin typeface="Tempus Sans ITC" pitchFamily="82" charset="0"/>
              </a:rPr>
              <a:t>Sexual Misconduct	</a:t>
            </a:r>
          </a:p>
          <a:p>
            <a:pPr marL="342900" indent="-342900">
              <a:spcBef>
                <a:spcPct val="50000"/>
              </a:spcBef>
              <a:buFontTx/>
              <a:buAutoNum type="arabicPeriod"/>
            </a:pPr>
            <a:r>
              <a:rPr lang="en-US" b="1" dirty="0" smtClean="0">
                <a:latin typeface="Tempus Sans ITC" pitchFamily="82" charset="0"/>
              </a:rPr>
              <a:t>Fallen Leadership</a:t>
            </a:r>
          </a:p>
          <a:p>
            <a:pPr marL="342900" indent="-342900">
              <a:spcBef>
                <a:spcPct val="50000"/>
              </a:spcBef>
              <a:buFontTx/>
              <a:buAutoNum type="arabicPeriod"/>
            </a:pPr>
            <a:r>
              <a:rPr lang="en-US" b="1" dirty="0" smtClean="0">
                <a:latin typeface="Tempus Sans ITC" pitchFamily="82" charset="0"/>
              </a:rPr>
              <a:t>Misappropriation of Funds</a:t>
            </a:r>
          </a:p>
          <a:p>
            <a:pPr marL="342900" indent="-342900">
              <a:spcBef>
                <a:spcPct val="50000"/>
              </a:spcBef>
              <a:buFontTx/>
              <a:buAutoNum type="arabicPeriod"/>
            </a:pPr>
            <a:r>
              <a:rPr lang="en-US" b="1" dirty="0" smtClean="0">
                <a:latin typeface="Tempus Sans ITC" pitchFamily="82" charset="0"/>
              </a:rPr>
              <a:t>Employee relations</a:t>
            </a:r>
          </a:p>
          <a:p>
            <a:pPr marL="342900" indent="-342900">
              <a:spcBef>
                <a:spcPct val="50000"/>
              </a:spcBef>
              <a:buFontTx/>
              <a:buAutoNum type="arabicPeriod"/>
            </a:pPr>
            <a:r>
              <a:rPr lang="en-US" b="1" dirty="0" smtClean="0">
                <a:latin typeface="Tempus Sans ITC" pitchFamily="82" charset="0"/>
              </a:rPr>
              <a:t>Mission Trip Mishaps</a:t>
            </a:r>
          </a:p>
          <a:p>
            <a:pPr marL="342900" indent="-342900">
              <a:spcBef>
                <a:spcPct val="50000"/>
              </a:spcBef>
              <a:buFontTx/>
              <a:buAutoNum type="arabicPeriod"/>
            </a:pPr>
            <a:r>
              <a:rPr lang="en-US" b="1" dirty="0" smtClean="0">
                <a:latin typeface="Tempus Sans ITC" pitchFamily="82" charset="0"/>
              </a:rPr>
              <a:t>Staffing Ratios</a:t>
            </a:r>
          </a:p>
          <a:p>
            <a:pPr marL="342900" indent="-342900">
              <a:spcBef>
                <a:spcPct val="50000"/>
              </a:spcBef>
              <a:buFontTx/>
              <a:buAutoNum type="arabicPeriod"/>
            </a:pPr>
            <a:r>
              <a:rPr lang="en-US" b="1" dirty="0" smtClean="0">
                <a:latin typeface="Tempus Sans ITC" pitchFamily="82" charset="0"/>
              </a:rPr>
              <a:t>Lack of Planning</a:t>
            </a:r>
          </a:p>
          <a:p>
            <a:pPr marL="342900" indent="-342900">
              <a:spcBef>
                <a:spcPct val="50000"/>
              </a:spcBef>
              <a:buFontTx/>
              <a:buAutoNum type="arabicPeriod"/>
            </a:pPr>
            <a:r>
              <a:rPr lang="en-US" b="1" dirty="0" smtClean="0">
                <a:latin typeface="Tempus Sans ITC" pitchFamily="82" charset="0"/>
              </a:rPr>
              <a:t>No Accountability </a:t>
            </a:r>
          </a:p>
          <a:p>
            <a:pPr marL="342900" indent="-342900">
              <a:spcBef>
                <a:spcPct val="50000"/>
              </a:spcBef>
              <a:buFontTx/>
              <a:buAutoNum type="arabicPeriod"/>
            </a:pPr>
            <a:r>
              <a:rPr lang="en-US" b="1" dirty="0" smtClean="0">
                <a:latin typeface="Tempus Sans ITC" pitchFamily="82" charset="0"/>
              </a:rPr>
              <a:t>Lack of Paperwork</a:t>
            </a:r>
          </a:p>
          <a:p>
            <a:pPr marL="342900" indent="-342900">
              <a:spcBef>
                <a:spcPct val="50000"/>
              </a:spcBef>
              <a:buFontTx/>
              <a:buAutoNum type="arabicPeriod"/>
            </a:pPr>
            <a:r>
              <a:rPr lang="en-US" b="1" dirty="0" smtClean="0">
                <a:latin typeface="Tempus Sans ITC" pitchFamily="82" charset="0"/>
              </a:rPr>
              <a:t>Lack of Training</a:t>
            </a:r>
            <a:endParaRPr lang="en-US" dirty="0" smtClean="0">
              <a:latin typeface="Tempus Sans ITC" pitchFamily="82" charset="0"/>
            </a:endParaRPr>
          </a:p>
        </p:txBody>
      </p:sp>
      <p:sp>
        <p:nvSpPr>
          <p:cNvPr id="11" name="TextBox 10"/>
          <p:cNvSpPr txBox="1"/>
          <p:nvPr/>
        </p:nvSpPr>
        <p:spPr>
          <a:xfrm>
            <a:off x="3200400" y="8610600"/>
            <a:ext cx="304800" cy="246221"/>
          </a:xfrm>
          <a:prstGeom prst="rect">
            <a:avLst/>
          </a:prstGeom>
          <a:noFill/>
        </p:spPr>
        <p:txBody>
          <a:bodyPr wrap="square" rtlCol="0">
            <a:spAutoFit/>
          </a:bodyPr>
          <a:lstStyle/>
          <a:p>
            <a:r>
              <a:rPr lang="en-US" sz="1000" dirty="0" smtClean="0"/>
              <a:t>8</a:t>
            </a:r>
            <a:endParaRPr lang="en-U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5" name="Text Box 4"/>
          <p:cNvSpPr txBox="1">
            <a:spLocks noChangeArrowheads="1"/>
          </p:cNvSpPr>
          <p:nvPr/>
        </p:nvSpPr>
        <p:spPr bwMode="auto">
          <a:xfrm>
            <a:off x="838200" y="1852910"/>
            <a:ext cx="4800600" cy="6093976"/>
          </a:xfrm>
          <a:prstGeom prst="rect">
            <a:avLst/>
          </a:prstGeom>
          <a:noFill/>
          <a:ln w="38100">
            <a:noFill/>
            <a:miter lim="800000"/>
            <a:headEnd/>
            <a:tailEnd type="none" w="lg" len="lg"/>
          </a:ln>
          <a:effectLst/>
        </p:spPr>
        <p:txBody>
          <a:bodyPr>
            <a:spAutoFit/>
          </a:bodyPr>
          <a:lstStyle/>
          <a:p>
            <a:pPr algn="l" defTabSz="995363">
              <a:spcBef>
                <a:spcPct val="50000"/>
              </a:spcBef>
            </a:pPr>
            <a:r>
              <a:rPr lang="en-US" sz="2000" b="1" dirty="0" smtClean="0">
                <a:solidFill>
                  <a:srgbClr val="003366"/>
                </a:solidFill>
              </a:rPr>
              <a:t>Just What Can Go Wrong?</a:t>
            </a:r>
            <a:endParaRPr lang="en-US" sz="2000" b="1" dirty="0">
              <a:solidFill>
                <a:srgbClr val="003366"/>
              </a:solidFill>
            </a:endParaRPr>
          </a:p>
          <a:p>
            <a:pPr algn="l" defTabSz="995363">
              <a:spcBef>
                <a:spcPct val="50000"/>
              </a:spcBef>
              <a:buClr>
                <a:srgbClr val="003366"/>
              </a:buClr>
              <a:buSzPct val="101000"/>
              <a:buFont typeface="Wingdings" pitchFamily="2" charset="2"/>
              <a:buChar char="ü"/>
            </a:pPr>
            <a:r>
              <a:rPr lang="en-US" sz="1400" b="0" u="none" dirty="0">
                <a:solidFill>
                  <a:srgbClr val="000000"/>
                </a:solidFill>
              </a:rPr>
              <a:t> Injuries to </a:t>
            </a:r>
            <a:r>
              <a:rPr lang="en-US" sz="1400" b="0" i="1" u="none" dirty="0">
                <a:solidFill>
                  <a:srgbClr val="000000"/>
                </a:solidFill>
              </a:rPr>
              <a:t>students</a:t>
            </a:r>
          </a:p>
          <a:p>
            <a:pPr algn="l" defTabSz="995363">
              <a:spcBef>
                <a:spcPct val="50000"/>
              </a:spcBef>
              <a:buClr>
                <a:srgbClr val="003366"/>
              </a:buClr>
              <a:buSzPct val="101000"/>
              <a:buFont typeface="Wingdings" pitchFamily="2" charset="2"/>
              <a:buChar char="ü"/>
            </a:pPr>
            <a:r>
              <a:rPr lang="en-US" sz="1400" b="0" u="none" dirty="0">
                <a:solidFill>
                  <a:srgbClr val="000000"/>
                </a:solidFill>
              </a:rPr>
              <a:t> </a:t>
            </a:r>
            <a:r>
              <a:rPr lang="en-US" sz="1400" b="0" u="none" dirty="0" smtClean="0">
                <a:solidFill>
                  <a:srgbClr val="000000"/>
                </a:solidFill>
              </a:rPr>
              <a:t>Abuse –physical or sexual</a:t>
            </a:r>
            <a:endParaRPr lang="en-US" sz="1400" b="0" u="none" dirty="0">
              <a:solidFill>
                <a:srgbClr val="000000"/>
              </a:solidFill>
            </a:endParaRPr>
          </a:p>
          <a:p>
            <a:pPr algn="l" defTabSz="995363">
              <a:spcBef>
                <a:spcPct val="50000"/>
              </a:spcBef>
              <a:buClr>
                <a:srgbClr val="003366"/>
              </a:buClr>
              <a:buSzPct val="101000"/>
              <a:buFont typeface="Wingdings" pitchFamily="2" charset="2"/>
              <a:buChar char="ü"/>
            </a:pPr>
            <a:r>
              <a:rPr lang="en-US" sz="1400" b="0" u="none" dirty="0">
                <a:solidFill>
                  <a:srgbClr val="000000"/>
                </a:solidFill>
              </a:rPr>
              <a:t> Interns </a:t>
            </a:r>
            <a:r>
              <a:rPr lang="en-US" sz="1400" i="1" dirty="0">
                <a:solidFill>
                  <a:srgbClr val="000000"/>
                </a:solidFill>
              </a:rPr>
              <a:t>dating</a:t>
            </a:r>
            <a:r>
              <a:rPr lang="en-US" sz="1400" b="0" u="none" dirty="0">
                <a:solidFill>
                  <a:srgbClr val="000000"/>
                </a:solidFill>
              </a:rPr>
              <a:t> students</a:t>
            </a:r>
          </a:p>
          <a:p>
            <a:pPr algn="l" defTabSz="995363">
              <a:spcBef>
                <a:spcPct val="50000"/>
              </a:spcBef>
              <a:buClr>
                <a:srgbClr val="003366"/>
              </a:buClr>
              <a:buSzPct val="101000"/>
              <a:buFont typeface="Wingdings" pitchFamily="2" charset="2"/>
              <a:buChar char="ü"/>
            </a:pPr>
            <a:r>
              <a:rPr lang="en-US" sz="1400" b="0" u="none" dirty="0">
                <a:solidFill>
                  <a:srgbClr val="000000"/>
                </a:solidFill>
              </a:rPr>
              <a:t> Students with special needs</a:t>
            </a:r>
          </a:p>
          <a:p>
            <a:pPr algn="l" defTabSz="995363">
              <a:spcBef>
                <a:spcPct val="50000"/>
              </a:spcBef>
              <a:buClr>
                <a:srgbClr val="003366"/>
              </a:buClr>
              <a:buSzPct val="101000"/>
              <a:buFont typeface="Wingdings" pitchFamily="2" charset="2"/>
              <a:buChar char="ü"/>
            </a:pPr>
            <a:r>
              <a:rPr lang="en-US" sz="1400" b="0" u="none" dirty="0">
                <a:solidFill>
                  <a:srgbClr val="000000"/>
                </a:solidFill>
              </a:rPr>
              <a:t> Students </a:t>
            </a:r>
            <a:r>
              <a:rPr lang="en-US" sz="1400" i="1" dirty="0">
                <a:solidFill>
                  <a:srgbClr val="000000"/>
                </a:solidFill>
              </a:rPr>
              <a:t>driving</a:t>
            </a:r>
            <a:r>
              <a:rPr lang="en-US" sz="1400" b="0" u="none" dirty="0">
                <a:solidFill>
                  <a:srgbClr val="000000"/>
                </a:solidFill>
              </a:rPr>
              <a:t> students</a:t>
            </a:r>
          </a:p>
          <a:p>
            <a:pPr algn="l" defTabSz="995363">
              <a:spcBef>
                <a:spcPct val="50000"/>
              </a:spcBef>
              <a:buClr>
                <a:srgbClr val="003366"/>
              </a:buClr>
              <a:buSzPct val="101000"/>
              <a:buFont typeface="Wingdings" pitchFamily="2" charset="2"/>
              <a:buChar char="ü"/>
            </a:pPr>
            <a:r>
              <a:rPr lang="en-US" sz="1400" b="0" u="none" dirty="0">
                <a:solidFill>
                  <a:srgbClr val="000000"/>
                </a:solidFill>
              </a:rPr>
              <a:t> Lack of </a:t>
            </a:r>
            <a:r>
              <a:rPr lang="en-US" sz="1400" i="1" dirty="0">
                <a:solidFill>
                  <a:srgbClr val="000000"/>
                </a:solidFill>
              </a:rPr>
              <a:t>training</a:t>
            </a:r>
          </a:p>
          <a:p>
            <a:pPr algn="l" defTabSz="995363">
              <a:spcBef>
                <a:spcPct val="50000"/>
              </a:spcBef>
              <a:buClr>
                <a:srgbClr val="003366"/>
              </a:buClr>
              <a:buSzPct val="101000"/>
              <a:buFont typeface="Wingdings" pitchFamily="2" charset="2"/>
              <a:buChar char="ü"/>
            </a:pPr>
            <a:r>
              <a:rPr lang="en-US" sz="1400" b="0" u="none" dirty="0">
                <a:solidFill>
                  <a:srgbClr val="000000"/>
                </a:solidFill>
              </a:rPr>
              <a:t> No </a:t>
            </a:r>
            <a:r>
              <a:rPr lang="en-US" sz="1400" i="1" dirty="0">
                <a:solidFill>
                  <a:srgbClr val="000000"/>
                </a:solidFill>
              </a:rPr>
              <a:t>safety</a:t>
            </a:r>
            <a:r>
              <a:rPr lang="en-US" sz="1400" b="0" u="none" dirty="0">
                <a:solidFill>
                  <a:srgbClr val="000000"/>
                </a:solidFill>
              </a:rPr>
              <a:t> in mind</a:t>
            </a:r>
          </a:p>
          <a:p>
            <a:pPr algn="l" defTabSz="995363">
              <a:spcBef>
                <a:spcPct val="50000"/>
              </a:spcBef>
              <a:buClr>
                <a:srgbClr val="003366"/>
              </a:buClr>
              <a:buSzPct val="101000"/>
              <a:buFont typeface="Wingdings" pitchFamily="2" charset="2"/>
              <a:buChar char="ü"/>
            </a:pPr>
            <a:r>
              <a:rPr lang="en-US" sz="1400" b="0" u="none" dirty="0">
                <a:solidFill>
                  <a:srgbClr val="000000"/>
                </a:solidFill>
              </a:rPr>
              <a:t> Haven’t </a:t>
            </a:r>
            <a:r>
              <a:rPr lang="en-US" sz="1400" i="1" dirty="0">
                <a:solidFill>
                  <a:srgbClr val="000000"/>
                </a:solidFill>
              </a:rPr>
              <a:t>thought through</a:t>
            </a:r>
            <a:r>
              <a:rPr lang="en-US" sz="1400" b="0" u="none" dirty="0">
                <a:solidFill>
                  <a:srgbClr val="000000"/>
                </a:solidFill>
              </a:rPr>
              <a:t> what might </a:t>
            </a:r>
            <a:r>
              <a:rPr lang="en-US" sz="1400" b="0" u="none" dirty="0" smtClean="0">
                <a:solidFill>
                  <a:srgbClr val="000000"/>
                </a:solidFill>
              </a:rPr>
              <a:t>happen</a:t>
            </a:r>
          </a:p>
          <a:p>
            <a:pPr algn="l" defTabSz="995363">
              <a:spcBef>
                <a:spcPct val="50000"/>
              </a:spcBef>
              <a:buClr>
                <a:srgbClr val="003366"/>
              </a:buClr>
              <a:buSzPct val="101000"/>
              <a:buFont typeface="Wingdings" pitchFamily="2" charset="2"/>
              <a:buChar char="ü"/>
            </a:pPr>
            <a:endParaRPr lang="en-US" dirty="0">
              <a:solidFill>
                <a:srgbClr val="000000"/>
              </a:solidFill>
            </a:endParaRPr>
          </a:p>
          <a:p>
            <a:pPr algn="l" defTabSz="995363">
              <a:spcBef>
                <a:spcPct val="50000"/>
              </a:spcBef>
              <a:buClr>
                <a:srgbClr val="003366"/>
              </a:buClr>
              <a:buSzPct val="101000"/>
            </a:pPr>
            <a:r>
              <a:rPr lang="en-US" sz="1400" dirty="0" smtClean="0">
                <a:solidFill>
                  <a:srgbClr val="000000"/>
                </a:solidFill>
              </a:rPr>
              <a:t>These are some of the most common mistakes made in churches today.  Many are not intentional, but rather good people just not using the wisdom that God has provided.</a:t>
            </a:r>
          </a:p>
          <a:p>
            <a:pPr algn="l" defTabSz="995363">
              <a:spcBef>
                <a:spcPct val="50000"/>
              </a:spcBef>
              <a:buClr>
                <a:srgbClr val="003366"/>
              </a:buClr>
              <a:buSzPct val="101000"/>
            </a:pPr>
            <a:endParaRPr lang="en-US" sz="1400" b="0" u="none" dirty="0" smtClean="0">
              <a:solidFill>
                <a:srgbClr val="000000"/>
              </a:solidFill>
            </a:endParaRPr>
          </a:p>
          <a:p>
            <a:pPr algn="l" defTabSz="995363">
              <a:spcBef>
                <a:spcPct val="50000"/>
              </a:spcBef>
              <a:buClr>
                <a:srgbClr val="003366"/>
              </a:buClr>
              <a:buSzPct val="101000"/>
            </a:pPr>
            <a:r>
              <a:rPr lang="en-US" sz="1400" dirty="0" smtClean="0">
                <a:solidFill>
                  <a:srgbClr val="000000"/>
                </a:solidFill>
              </a:rPr>
              <a:t>Check your ministry now.  Do you have any of these going on? </a:t>
            </a:r>
          </a:p>
          <a:p>
            <a:pPr algn="l" defTabSz="995363">
              <a:spcBef>
                <a:spcPct val="50000"/>
              </a:spcBef>
              <a:buClr>
                <a:srgbClr val="003366"/>
              </a:buClr>
              <a:buSzPct val="101000"/>
            </a:pPr>
            <a:r>
              <a:rPr lang="en-US" sz="1400" b="0" u="none" dirty="0" smtClean="0">
                <a:solidFill>
                  <a:srgbClr val="000000"/>
                </a:solidFill>
              </a:rPr>
              <a:t>1.</a:t>
            </a:r>
          </a:p>
          <a:p>
            <a:pPr algn="l" defTabSz="995363">
              <a:spcBef>
                <a:spcPct val="50000"/>
              </a:spcBef>
              <a:buClr>
                <a:srgbClr val="003366"/>
              </a:buClr>
              <a:buSzPct val="101000"/>
            </a:pPr>
            <a:r>
              <a:rPr lang="en-US" sz="1400" dirty="0" smtClean="0">
                <a:solidFill>
                  <a:srgbClr val="000000"/>
                </a:solidFill>
              </a:rPr>
              <a:t>2.</a:t>
            </a:r>
          </a:p>
          <a:p>
            <a:pPr algn="l" defTabSz="995363">
              <a:spcBef>
                <a:spcPct val="50000"/>
              </a:spcBef>
              <a:buClr>
                <a:srgbClr val="003366"/>
              </a:buClr>
              <a:buSzPct val="101000"/>
            </a:pPr>
            <a:r>
              <a:rPr lang="en-US" sz="1400" b="0" u="none" dirty="0" smtClean="0">
                <a:solidFill>
                  <a:srgbClr val="000000"/>
                </a:solidFill>
              </a:rPr>
              <a:t>3.</a:t>
            </a:r>
          </a:p>
          <a:p>
            <a:pPr algn="l" defTabSz="995363">
              <a:spcBef>
                <a:spcPct val="50000"/>
              </a:spcBef>
              <a:buClr>
                <a:srgbClr val="003366"/>
              </a:buClr>
              <a:buSzPct val="101000"/>
            </a:pPr>
            <a:r>
              <a:rPr lang="en-US" sz="1400" dirty="0" smtClean="0">
                <a:solidFill>
                  <a:srgbClr val="000000"/>
                </a:solidFill>
              </a:rPr>
              <a:t>4.</a:t>
            </a:r>
            <a:endParaRPr lang="en-US" sz="1400" b="0" u="none" dirty="0" smtClean="0">
              <a:solidFill>
                <a:srgbClr val="000000"/>
              </a:solidFill>
            </a:endParaRPr>
          </a:p>
        </p:txBody>
      </p:sp>
      <p:pic>
        <p:nvPicPr>
          <p:cNvPr id="7" name="Picture 6" descr="FUNNY PICTURES: Waterfall surfing"/>
          <p:cNvPicPr>
            <a:picLocks noChangeAspect="1" noChangeArrowheads="1"/>
          </p:cNvPicPr>
          <p:nvPr/>
        </p:nvPicPr>
        <p:blipFill>
          <a:blip r:embed="rId3"/>
          <a:srcRect/>
          <a:stretch>
            <a:fillRect/>
          </a:stretch>
        </p:blipFill>
        <p:spPr bwMode="auto">
          <a:xfrm>
            <a:off x="4038600" y="2438400"/>
            <a:ext cx="2191240" cy="16764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10" name="TextBox 9"/>
          <p:cNvSpPr txBox="1"/>
          <p:nvPr/>
        </p:nvSpPr>
        <p:spPr>
          <a:xfrm>
            <a:off x="3200400" y="8610600"/>
            <a:ext cx="304800" cy="246221"/>
          </a:xfrm>
          <a:prstGeom prst="rect">
            <a:avLst/>
          </a:prstGeom>
          <a:noFill/>
        </p:spPr>
        <p:txBody>
          <a:bodyPr wrap="square" rtlCol="0">
            <a:spAutoFit/>
          </a:bodyPr>
          <a:lstStyle/>
          <a:p>
            <a:r>
              <a:rPr lang="en-US" sz="1000" dirty="0" smtClean="0"/>
              <a:t>9</a:t>
            </a:r>
            <a:endParaRPr lang="en-U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5" name="Text Box 4"/>
          <p:cNvSpPr txBox="1">
            <a:spLocks noChangeArrowheads="1"/>
          </p:cNvSpPr>
          <p:nvPr/>
        </p:nvSpPr>
        <p:spPr bwMode="auto">
          <a:xfrm>
            <a:off x="762000" y="1676400"/>
            <a:ext cx="5257800" cy="1154162"/>
          </a:xfrm>
          <a:prstGeom prst="rect">
            <a:avLst/>
          </a:prstGeom>
          <a:noFill/>
          <a:ln w="38100">
            <a:noFill/>
            <a:miter lim="800000"/>
            <a:headEnd/>
            <a:tailEnd type="none" w="lg" len="lg"/>
          </a:ln>
          <a:effectLst/>
        </p:spPr>
        <p:txBody>
          <a:bodyPr wrap="square">
            <a:spAutoFit/>
          </a:bodyPr>
          <a:lstStyle/>
          <a:p>
            <a:pPr algn="l" defTabSz="995363">
              <a:spcBef>
                <a:spcPct val="50000"/>
              </a:spcBef>
            </a:pPr>
            <a:r>
              <a:rPr lang="en-US" sz="2000" b="1" dirty="0" smtClean="0">
                <a:solidFill>
                  <a:srgbClr val="003366"/>
                </a:solidFill>
              </a:rPr>
              <a:t>Protecting the Bride Action</a:t>
            </a:r>
          </a:p>
          <a:p>
            <a:pPr algn="l" defTabSz="995363">
              <a:spcBef>
                <a:spcPct val="50000"/>
              </a:spcBef>
            </a:pPr>
            <a:r>
              <a:rPr lang="en-US" sz="1400" dirty="0" smtClean="0"/>
              <a:t>Think back over the past few years. Briefly write down injuries and or accidents that have occurred in your ministry. Write these out and then think of what might have been done to prevent them.</a:t>
            </a:r>
          </a:p>
        </p:txBody>
      </p:sp>
      <p:graphicFrame>
        <p:nvGraphicFramePr>
          <p:cNvPr id="10" name="Table 9"/>
          <p:cNvGraphicFramePr>
            <a:graphicFrameLocks noGrp="1"/>
          </p:cNvGraphicFramePr>
          <p:nvPr/>
        </p:nvGraphicFramePr>
        <p:xfrm>
          <a:off x="838200" y="3200400"/>
          <a:ext cx="5334000" cy="2971800"/>
        </p:xfrm>
        <a:graphic>
          <a:graphicData uri="http://schemas.openxmlformats.org/drawingml/2006/table">
            <a:tbl>
              <a:tblPr firstRow="1" bandRow="1">
                <a:tableStyleId>{6E25E649-3F16-4E02-A733-19D2CDBF48F0}</a:tableStyleId>
              </a:tblPr>
              <a:tblGrid>
                <a:gridCol w="2362200"/>
                <a:gridCol w="2971800"/>
              </a:tblGrid>
              <a:tr h="370840">
                <a:tc>
                  <a:txBody>
                    <a:bodyPr/>
                    <a:lstStyle/>
                    <a:p>
                      <a:pPr algn="ctr"/>
                      <a:r>
                        <a:rPr lang="en-US" sz="1400" dirty="0" smtClean="0"/>
                        <a:t>Event or Injury</a:t>
                      </a:r>
                      <a:endParaRPr lang="en-US" sz="1400" dirty="0"/>
                    </a:p>
                  </a:txBody>
                  <a:tcPr/>
                </a:tc>
                <a:tc>
                  <a:txBody>
                    <a:bodyPr/>
                    <a:lstStyle/>
                    <a:p>
                      <a:pPr algn="ctr"/>
                      <a:r>
                        <a:rPr lang="en-US" sz="1400" dirty="0" smtClean="0"/>
                        <a:t>Protecting</a:t>
                      </a:r>
                      <a:r>
                        <a:rPr lang="en-US" sz="1400" baseline="0" dirty="0" smtClean="0"/>
                        <a:t> the Bride </a:t>
                      </a:r>
                      <a:r>
                        <a:rPr lang="en-US" sz="1400" i="1" u="sng" baseline="0" dirty="0" smtClean="0">
                          <a:solidFill>
                            <a:schemeClr val="bg1"/>
                          </a:solidFill>
                          <a:effectLst>
                            <a:outerShdw blurRad="38100" dist="38100" dir="2700000" algn="tl">
                              <a:srgbClr val="000000">
                                <a:alpha val="43137"/>
                              </a:srgbClr>
                            </a:outerShdw>
                          </a:effectLst>
                        </a:rPr>
                        <a:t>PREVENTION</a:t>
                      </a:r>
                      <a:r>
                        <a:rPr lang="en-US" sz="1400" baseline="0" dirty="0" smtClean="0">
                          <a:effectLst>
                            <a:outerShdw blurRad="38100" dist="38100" dir="2700000" algn="tl">
                              <a:srgbClr val="000000">
                                <a:alpha val="43137"/>
                              </a:srgbClr>
                            </a:outerShdw>
                          </a:effectLst>
                        </a:rPr>
                        <a:t> </a:t>
                      </a:r>
                      <a:r>
                        <a:rPr lang="en-US" sz="1400" baseline="0" dirty="0" smtClean="0"/>
                        <a:t>Action</a:t>
                      </a:r>
                      <a:endParaRPr lang="en-US" sz="1400" dirty="0"/>
                    </a:p>
                  </a:txBody>
                  <a:tcPr/>
                </a:tc>
              </a:tr>
              <a:tr h="370840">
                <a:tc>
                  <a:txBody>
                    <a:bodyPr/>
                    <a:lstStyle/>
                    <a:p>
                      <a:endParaRPr lang="en-US" sz="1100" dirty="0" smtClean="0">
                        <a:solidFill>
                          <a:schemeClr val="tx1"/>
                        </a:solidFill>
                      </a:endParaRPr>
                    </a:p>
                    <a:p>
                      <a:endParaRPr lang="en-US" sz="1100" dirty="0" smtClean="0">
                        <a:solidFill>
                          <a:schemeClr val="tx1"/>
                        </a:solidFill>
                      </a:endParaRPr>
                    </a:p>
                    <a:p>
                      <a:endParaRPr lang="en-US" sz="1100" dirty="0" smtClean="0">
                        <a:solidFill>
                          <a:schemeClr val="tx1"/>
                        </a:solidFill>
                      </a:endParaRPr>
                    </a:p>
                    <a:p>
                      <a:endParaRPr lang="en-US" sz="1100" dirty="0">
                        <a:solidFill>
                          <a:schemeClr val="tx1"/>
                        </a:solidFill>
                      </a:endParaRPr>
                    </a:p>
                  </a:txBody>
                  <a:tcPr>
                    <a:lnR w="12700" cap="flat" cmpd="sng" algn="ctr">
                      <a:solidFill>
                        <a:schemeClr val="bg1">
                          <a:lumMod val="75000"/>
                        </a:schemeClr>
                      </a:solidFill>
                      <a:prstDash val="solid"/>
                      <a:round/>
                      <a:headEnd type="none" w="med" len="med"/>
                      <a:tailEnd type="none" w="med" len="med"/>
                    </a:lnR>
                  </a:tcPr>
                </a:tc>
                <a:tc>
                  <a:txBody>
                    <a:bodyPr/>
                    <a:lstStyle/>
                    <a:p>
                      <a:pPr algn="l">
                        <a:buClr>
                          <a:schemeClr val="bg1">
                            <a:lumMod val="65000"/>
                          </a:schemeClr>
                        </a:buClr>
                        <a:buSzPct val="85000"/>
                        <a:buFont typeface="Wingdings" pitchFamily="2" charset="2"/>
                        <a:buNone/>
                      </a:pPr>
                      <a:endParaRPr lang="en-US" sz="1200" dirty="0"/>
                    </a:p>
                  </a:txBody>
                  <a:tcPr>
                    <a:lnL w="12700" cap="flat" cmpd="sng" algn="ctr">
                      <a:solidFill>
                        <a:schemeClr val="bg1">
                          <a:lumMod val="75000"/>
                        </a:schemeClr>
                      </a:solidFill>
                      <a:prstDash val="solid"/>
                      <a:round/>
                      <a:headEnd type="none" w="med" len="med"/>
                      <a:tailEnd type="none" w="med" len="med"/>
                    </a:lnL>
                  </a:tcPr>
                </a:tc>
              </a:tr>
              <a:tr h="370840">
                <a:tc>
                  <a:txBody>
                    <a:bodyPr/>
                    <a:lstStyle/>
                    <a:p>
                      <a:endParaRPr lang="en-US" sz="1100" dirty="0" smtClean="0">
                        <a:solidFill>
                          <a:schemeClr val="tx1"/>
                        </a:solidFill>
                      </a:endParaRPr>
                    </a:p>
                    <a:p>
                      <a:endParaRPr lang="en-US" sz="1100" dirty="0" smtClean="0">
                        <a:solidFill>
                          <a:schemeClr val="tx1"/>
                        </a:solidFill>
                      </a:endParaRPr>
                    </a:p>
                    <a:p>
                      <a:endParaRPr lang="en-US" sz="1100" dirty="0" smtClean="0">
                        <a:solidFill>
                          <a:schemeClr val="tx1"/>
                        </a:solidFill>
                      </a:endParaRPr>
                    </a:p>
                    <a:p>
                      <a:endParaRPr lang="en-US" sz="1100" dirty="0">
                        <a:solidFill>
                          <a:schemeClr val="tx1"/>
                        </a:solidFill>
                      </a:endParaRPr>
                    </a:p>
                  </a:txBody>
                  <a:tcPr>
                    <a:lnR w="12700" cap="flat" cmpd="sng" algn="ctr">
                      <a:solidFill>
                        <a:schemeClr val="bg1">
                          <a:lumMod val="75000"/>
                        </a:schemeClr>
                      </a:solidFill>
                      <a:prstDash val="solid"/>
                      <a:round/>
                      <a:headEnd type="none" w="med" len="med"/>
                      <a:tailEnd type="none" w="med" len="med"/>
                    </a:lnR>
                  </a:tcPr>
                </a:tc>
                <a:tc>
                  <a:txBody>
                    <a:bodyPr/>
                    <a:lstStyle/>
                    <a:p>
                      <a:pPr algn="l">
                        <a:buClr>
                          <a:schemeClr val="bg1">
                            <a:lumMod val="65000"/>
                          </a:schemeClr>
                        </a:buClr>
                        <a:buSzPct val="85000"/>
                        <a:buFont typeface="Wingdings" pitchFamily="2" charset="2"/>
                        <a:buNone/>
                      </a:pPr>
                      <a:endParaRPr lang="en-US" sz="1200" dirty="0"/>
                    </a:p>
                  </a:txBody>
                  <a:tcPr>
                    <a:lnL w="12700" cap="flat" cmpd="sng" algn="ctr">
                      <a:solidFill>
                        <a:schemeClr val="bg1">
                          <a:lumMod val="75000"/>
                        </a:schemeClr>
                      </a:solidFill>
                      <a:prstDash val="solid"/>
                      <a:round/>
                      <a:headEnd type="none" w="med" len="med"/>
                      <a:tailEnd type="none" w="med" len="med"/>
                    </a:lnL>
                  </a:tcPr>
                </a:tc>
              </a:tr>
              <a:tr h="370840">
                <a:tc>
                  <a:txBody>
                    <a:bodyPr/>
                    <a:lstStyle/>
                    <a:p>
                      <a:endParaRPr lang="en-US" sz="1100" dirty="0" smtClean="0">
                        <a:solidFill>
                          <a:schemeClr val="tx1"/>
                        </a:solidFill>
                      </a:endParaRPr>
                    </a:p>
                    <a:p>
                      <a:endParaRPr lang="en-US" sz="1100" dirty="0" smtClean="0">
                        <a:solidFill>
                          <a:schemeClr val="tx1"/>
                        </a:solidFill>
                      </a:endParaRPr>
                    </a:p>
                    <a:p>
                      <a:endParaRPr lang="en-US" sz="1100" dirty="0" smtClean="0">
                        <a:solidFill>
                          <a:schemeClr val="tx1"/>
                        </a:solidFill>
                      </a:endParaRPr>
                    </a:p>
                    <a:p>
                      <a:endParaRPr lang="en-US" sz="1100" dirty="0" smtClean="0">
                        <a:solidFill>
                          <a:schemeClr val="tx1"/>
                        </a:solidFill>
                      </a:endParaRPr>
                    </a:p>
                    <a:p>
                      <a:endParaRPr lang="en-US" sz="1100" dirty="0">
                        <a:solidFill>
                          <a:schemeClr val="tx1"/>
                        </a:solidFill>
                      </a:endParaRPr>
                    </a:p>
                  </a:txBody>
                  <a:tcPr>
                    <a:lnR w="12700" cap="flat" cmpd="sng" algn="ctr">
                      <a:solidFill>
                        <a:schemeClr val="bg1">
                          <a:lumMod val="75000"/>
                        </a:schemeClr>
                      </a:solidFill>
                      <a:prstDash val="solid"/>
                      <a:round/>
                      <a:headEnd type="none" w="med" len="med"/>
                      <a:tailEnd type="none" w="med" len="med"/>
                    </a:lnR>
                  </a:tcPr>
                </a:tc>
                <a:tc>
                  <a:txBody>
                    <a:bodyPr/>
                    <a:lstStyle/>
                    <a:p>
                      <a:pPr algn="l">
                        <a:buClr>
                          <a:schemeClr val="bg1">
                            <a:lumMod val="65000"/>
                          </a:schemeClr>
                        </a:buClr>
                        <a:buSzPct val="85000"/>
                        <a:buFont typeface="Wingdings" pitchFamily="2" charset="2"/>
                        <a:buNone/>
                      </a:pPr>
                      <a:endParaRPr lang="en-US" sz="1200" dirty="0"/>
                    </a:p>
                  </a:txBody>
                  <a:tcPr>
                    <a:lnL w="12700" cap="flat" cmpd="sng" algn="ctr">
                      <a:solidFill>
                        <a:schemeClr val="bg1">
                          <a:lumMod val="75000"/>
                        </a:schemeClr>
                      </a:solidFill>
                      <a:prstDash val="solid"/>
                      <a:round/>
                      <a:headEnd type="none" w="med" len="med"/>
                      <a:tailEnd type="none" w="med" len="med"/>
                    </a:lnL>
                  </a:tcPr>
                </a:tc>
              </a:tr>
            </a:tbl>
          </a:graphicData>
        </a:graphic>
      </p:graphicFrame>
      <p:sp>
        <p:nvSpPr>
          <p:cNvPr id="11" name="Rounded Rectangle 10"/>
          <p:cNvSpPr/>
          <p:nvPr/>
        </p:nvSpPr>
        <p:spPr>
          <a:xfrm>
            <a:off x="3657600" y="6477000"/>
            <a:ext cx="2209800" cy="1371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900" b="1" dirty="0" smtClean="0"/>
              <a:t>Proverbs 3:23 -</a:t>
            </a:r>
            <a:r>
              <a:rPr lang="en-US" sz="900" b="1" i="1" dirty="0" smtClean="0"/>
              <a:t>then you will go on your way in safety, and your foot will not stumble; when you lie down, your sleep will be sweet.  Have no fear of sudden disaster or of the ruin that overtakes the wicked, for the Lord will be your confidence and keep your foot from being snared</a:t>
            </a:r>
            <a:endParaRPr lang="en-US" sz="900" dirty="0"/>
          </a:p>
        </p:txBody>
      </p:sp>
      <p:sp>
        <p:nvSpPr>
          <p:cNvPr id="12" name="TextBox 11"/>
          <p:cNvSpPr txBox="1"/>
          <p:nvPr/>
        </p:nvSpPr>
        <p:spPr>
          <a:xfrm>
            <a:off x="3200400" y="8610600"/>
            <a:ext cx="609600" cy="246221"/>
          </a:xfrm>
          <a:prstGeom prst="rect">
            <a:avLst/>
          </a:prstGeom>
          <a:noFill/>
        </p:spPr>
        <p:txBody>
          <a:bodyPr wrap="square" rtlCol="0">
            <a:spAutoFit/>
          </a:bodyPr>
          <a:lstStyle/>
          <a:p>
            <a:r>
              <a:rPr lang="en-US" sz="1000" dirty="0" smtClean="0"/>
              <a:t>10</a:t>
            </a:r>
            <a:endParaRPr 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5" name="Text Box 4"/>
          <p:cNvSpPr txBox="1">
            <a:spLocks noChangeArrowheads="1"/>
          </p:cNvSpPr>
          <p:nvPr/>
        </p:nvSpPr>
        <p:spPr bwMode="auto">
          <a:xfrm>
            <a:off x="152400" y="1562755"/>
            <a:ext cx="5867400" cy="5447645"/>
          </a:xfrm>
          <a:prstGeom prst="rect">
            <a:avLst/>
          </a:prstGeom>
          <a:noFill/>
          <a:ln w="38100">
            <a:noFill/>
            <a:miter lim="800000"/>
            <a:headEnd/>
            <a:tailEnd type="none" w="lg" len="lg"/>
          </a:ln>
          <a:effectLst/>
        </p:spPr>
        <p:txBody>
          <a:bodyPr>
            <a:spAutoFit/>
          </a:bodyPr>
          <a:lstStyle/>
          <a:p>
            <a:pPr algn="l" defTabSz="995363">
              <a:spcBef>
                <a:spcPct val="50000"/>
              </a:spcBef>
              <a:buClr>
                <a:srgbClr val="CC0000"/>
              </a:buClr>
              <a:buSzPct val="120000"/>
            </a:pPr>
            <a:r>
              <a:rPr lang="en-US" sz="2000" b="1" dirty="0">
                <a:solidFill>
                  <a:srgbClr val="003366"/>
                </a:solidFill>
              </a:rPr>
              <a:t>Why People Sue</a:t>
            </a:r>
          </a:p>
          <a:p>
            <a:pPr lvl="1" algn="l" defTabSz="995363">
              <a:spcBef>
                <a:spcPct val="50000"/>
              </a:spcBef>
              <a:buClr>
                <a:srgbClr val="000000"/>
              </a:buClr>
              <a:buFont typeface="Wingdings" pitchFamily="2" charset="2"/>
              <a:buChar char="ü"/>
            </a:pPr>
            <a:r>
              <a:rPr lang="en-US" sz="1400" b="0" u="none" dirty="0">
                <a:solidFill>
                  <a:srgbClr val="000000"/>
                </a:solidFill>
              </a:rPr>
              <a:t> You did not meet the </a:t>
            </a:r>
            <a:r>
              <a:rPr lang="en-US" sz="1400" i="1" dirty="0">
                <a:solidFill>
                  <a:srgbClr val="000000"/>
                </a:solidFill>
              </a:rPr>
              <a:t>standard</a:t>
            </a:r>
            <a:r>
              <a:rPr lang="en-US" sz="1400" b="0" u="none" dirty="0">
                <a:solidFill>
                  <a:srgbClr val="000000"/>
                </a:solidFill>
              </a:rPr>
              <a:t> of care</a:t>
            </a:r>
          </a:p>
          <a:p>
            <a:pPr lvl="1" algn="l" defTabSz="995363">
              <a:spcBef>
                <a:spcPct val="50000"/>
              </a:spcBef>
              <a:buClr>
                <a:srgbClr val="000000"/>
              </a:buClr>
              <a:buFont typeface="Wingdings" pitchFamily="2" charset="2"/>
              <a:buChar char="ü"/>
            </a:pPr>
            <a:r>
              <a:rPr lang="en-US" sz="1400" b="0" u="none" dirty="0">
                <a:solidFill>
                  <a:srgbClr val="000000"/>
                </a:solidFill>
              </a:rPr>
              <a:t> Lack of communication</a:t>
            </a:r>
          </a:p>
          <a:p>
            <a:pPr lvl="1" algn="l" defTabSz="995363">
              <a:spcBef>
                <a:spcPct val="50000"/>
              </a:spcBef>
              <a:buClr>
                <a:srgbClr val="000000"/>
              </a:buClr>
              <a:buFont typeface="Wingdings" pitchFamily="2" charset="2"/>
              <a:buChar char="ü"/>
            </a:pPr>
            <a:r>
              <a:rPr lang="en-US" sz="1400" b="0" u="none" dirty="0">
                <a:solidFill>
                  <a:srgbClr val="000000"/>
                </a:solidFill>
              </a:rPr>
              <a:t> Hazardous </a:t>
            </a:r>
            <a:r>
              <a:rPr lang="en-US" sz="1400" b="0" u="none" dirty="0" smtClean="0">
                <a:solidFill>
                  <a:srgbClr val="000000"/>
                </a:solidFill>
              </a:rPr>
              <a:t>activity</a:t>
            </a:r>
            <a:endParaRPr lang="en-US" sz="1400" b="0" u="none" dirty="0">
              <a:solidFill>
                <a:srgbClr val="000000"/>
              </a:solidFill>
            </a:endParaRPr>
          </a:p>
          <a:p>
            <a:pPr lvl="1" algn="l" defTabSz="995363">
              <a:spcBef>
                <a:spcPct val="50000"/>
              </a:spcBef>
              <a:buClr>
                <a:srgbClr val="000000"/>
              </a:buClr>
              <a:buFont typeface="Wingdings" pitchFamily="2" charset="2"/>
              <a:buChar char="ü"/>
            </a:pPr>
            <a:r>
              <a:rPr lang="en-US" sz="1400" b="0" u="none" dirty="0">
                <a:solidFill>
                  <a:srgbClr val="000000"/>
                </a:solidFill>
              </a:rPr>
              <a:t> Covering up- </a:t>
            </a:r>
            <a:r>
              <a:rPr lang="en-US" sz="1400" i="1" dirty="0">
                <a:solidFill>
                  <a:srgbClr val="000000"/>
                </a:solidFill>
              </a:rPr>
              <a:t>perception</a:t>
            </a:r>
          </a:p>
          <a:p>
            <a:pPr lvl="1" algn="l" defTabSz="995363">
              <a:spcBef>
                <a:spcPct val="50000"/>
              </a:spcBef>
              <a:buClr>
                <a:srgbClr val="000000"/>
              </a:buClr>
              <a:buFont typeface="Wingdings" pitchFamily="2" charset="2"/>
              <a:buChar char="ü"/>
            </a:pPr>
            <a:r>
              <a:rPr lang="en-US" sz="1400" b="0" u="none" dirty="0">
                <a:solidFill>
                  <a:srgbClr val="000000"/>
                </a:solidFill>
              </a:rPr>
              <a:t> Young leadership</a:t>
            </a:r>
          </a:p>
          <a:p>
            <a:pPr lvl="1" algn="l" defTabSz="995363">
              <a:spcBef>
                <a:spcPct val="50000"/>
              </a:spcBef>
              <a:buClr>
                <a:srgbClr val="000000"/>
              </a:buClr>
              <a:buFont typeface="Wingdings" pitchFamily="2" charset="2"/>
              <a:buChar char="ü"/>
            </a:pPr>
            <a:r>
              <a:rPr lang="en-US" sz="1400" b="0" u="none" dirty="0">
                <a:solidFill>
                  <a:srgbClr val="000000"/>
                </a:solidFill>
              </a:rPr>
              <a:t> Improper use of equipment</a:t>
            </a:r>
          </a:p>
          <a:p>
            <a:pPr lvl="1" algn="l" defTabSz="995363">
              <a:spcBef>
                <a:spcPct val="50000"/>
              </a:spcBef>
              <a:buClr>
                <a:srgbClr val="000000"/>
              </a:buClr>
              <a:buFont typeface="Wingdings" pitchFamily="2" charset="2"/>
              <a:buChar char="ü"/>
            </a:pPr>
            <a:r>
              <a:rPr lang="en-US" sz="1400" b="0" u="none" dirty="0">
                <a:solidFill>
                  <a:srgbClr val="000000"/>
                </a:solidFill>
              </a:rPr>
              <a:t> Injured party does not have any </a:t>
            </a:r>
            <a:r>
              <a:rPr lang="en-US" sz="1400" i="1" dirty="0">
                <a:solidFill>
                  <a:srgbClr val="000000"/>
                </a:solidFill>
              </a:rPr>
              <a:t>medical insurance</a:t>
            </a:r>
          </a:p>
          <a:p>
            <a:pPr lvl="1" algn="l" defTabSz="995363">
              <a:spcBef>
                <a:spcPct val="50000"/>
              </a:spcBef>
              <a:buClr>
                <a:srgbClr val="000000"/>
              </a:buClr>
              <a:buFont typeface="Wingdings" pitchFamily="2" charset="2"/>
              <a:buChar char="ü"/>
            </a:pPr>
            <a:r>
              <a:rPr lang="en-US" sz="1400" b="0" u="none" dirty="0">
                <a:solidFill>
                  <a:srgbClr val="000000"/>
                </a:solidFill>
              </a:rPr>
              <a:t> People think they can get a </a:t>
            </a:r>
            <a:r>
              <a:rPr lang="en-US" sz="1400" i="1" dirty="0">
                <a:solidFill>
                  <a:srgbClr val="000000"/>
                </a:solidFill>
              </a:rPr>
              <a:t>big </a:t>
            </a:r>
            <a:r>
              <a:rPr lang="en-US" sz="1400" i="1" dirty="0" smtClean="0">
                <a:solidFill>
                  <a:srgbClr val="000000"/>
                </a:solidFill>
              </a:rPr>
              <a:t>settlement</a:t>
            </a:r>
          </a:p>
          <a:p>
            <a:pPr lvl="1" algn="l" defTabSz="995363">
              <a:spcBef>
                <a:spcPct val="50000"/>
              </a:spcBef>
              <a:buClr>
                <a:srgbClr val="000000"/>
              </a:buClr>
              <a:buFont typeface="Wingdings" pitchFamily="2" charset="2"/>
              <a:buChar char="q"/>
            </a:pPr>
            <a:endParaRPr lang="en-US" sz="1400" i="1" dirty="0">
              <a:solidFill>
                <a:srgbClr val="000000"/>
              </a:solidFill>
            </a:endParaRPr>
          </a:p>
          <a:p>
            <a:pPr lvl="1" algn="l" defTabSz="995363">
              <a:spcBef>
                <a:spcPct val="50000"/>
              </a:spcBef>
              <a:buClr>
                <a:srgbClr val="000000"/>
              </a:buClr>
            </a:pPr>
            <a:r>
              <a:rPr lang="en-US" sz="1400" dirty="0" smtClean="0">
                <a:solidFill>
                  <a:srgbClr val="000000"/>
                </a:solidFill>
              </a:rPr>
              <a:t>What are three things you can do today to reduce the possibility of a suit?</a:t>
            </a:r>
          </a:p>
          <a:p>
            <a:pPr lvl="1" algn="l" defTabSz="995363">
              <a:lnSpc>
                <a:spcPct val="150000"/>
              </a:lnSpc>
              <a:spcBef>
                <a:spcPct val="50000"/>
              </a:spcBef>
              <a:buClr>
                <a:srgbClr val="000000"/>
              </a:buClr>
            </a:pPr>
            <a:r>
              <a:rPr lang="en-US" sz="1400" i="1" dirty="0" smtClean="0">
                <a:solidFill>
                  <a:srgbClr val="000000"/>
                </a:solidFill>
              </a:rPr>
              <a:t>1._______________________________________</a:t>
            </a:r>
            <a:br>
              <a:rPr lang="en-US" sz="1400" i="1" dirty="0" smtClean="0">
                <a:solidFill>
                  <a:srgbClr val="000000"/>
                </a:solidFill>
              </a:rPr>
            </a:br>
            <a:r>
              <a:rPr lang="en-US" sz="1400" i="1" dirty="0" smtClean="0">
                <a:solidFill>
                  <a:srgbClr val="000000"/>
                </a:solidFill>
              </a:rPr>
              <a:t>2._______________________________________</a:t>
            </a:r>
          </a:p>
          <a:p>
            <a:pPr lvl="1" algn="l" defTabSz="995363">
              <a:lnSpc>
                <a:spcPct val="150000"/>
              </a:lnSpc>
              <a:spcBef>
                <a:spcPct val="50000"/>
              </a:spcBef>
              <a:buClr>
                <a:srgbClr val="000000"/>
              </a:buClr>
            </a:pPr>
            <a:r>
              <a:rPr lang="en-US" sz="1400" i="1" dirty="0" smtClean="0">
                <a:solidFill>
                  <a:srgbClr val="000000"/>
                </a:solidFill>
              </a:rPr>
              <a:t>3. ______________________________________</a:t>
            </a:r>
            <a:endParaRPr lang="en-US" sz="1400" i="1" dirty="0">
              <a:solidFill>
                <a:srgbClr val="000000"/>
              </a:solidFill>
            </a:endParaRPr>
          </a:p>
          <a:p>
            <a:pPr algn="l" defTabSz="995363">
              <a:spcBef>
                <a:spcPct val="50000"/>
              </a:spcBef>
              <a:buFont typeface="Arial Unicode MS" pitchFamily="34" charset="-128"/>
              <a:buNone/>
            </a:pPr>
            <a:endParaRPr lang="en-US" i="1" dirty="0">
              <a:solidFill>
                <a:srgbClr val="000000"/>
              </a:solidFill>
            </a:endParaRPr>
          </a:p>
        </p:txBody>
      </p:sp>
      <p:pic>
        <p:nvPicPr>
          <p:cNvPr id="2054" name="Picture 6" descr="http://tbn2.google.com/images?q=tbn:hC2aoYqAv2MqbM:http://www.exponent.com/files/Uploads/Images/statistics/litigation2.jpg">
            <a:hlinkClick r:id="rId3"/>
          </p:cNvPr>
          <p:cNvPicPr>
            <a:picLocks noChangeAspect="1" noChangeArrowheads="1"/>
          </p:cNvPicPr>
          <p:nvPr/>
        </p:nvPicPr>
        <p:blipFill>
          <a:blip r:embed="rId4"/>
          <a:srcRect/>
          <a:stretch>
            <a:fillRect/>
          </a:stretch>
        </p:blipFill>
        <p:spPr bwMode="auto">
          <a:xfrm>
            <a:off x="5068716" y="2057400"/>
            <a:ext cx="1390803" cy="10668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10" name="TextBox 9"/>
          <p:cNvSpPr txBox="1"/>
          <p:nvPr/>
        </p:nvSpPr>
        <p:spPr>
          <a:xfrm>
            <a:off x="3200400" y="8610600"/>
            <a:ext cx="609600" cy="246221"/>
          </a:xfrm>
          <a:prstGeom prst="rect">
            <a:avLst/>
          </a:prstGeom>
          <a:noFill/>
        </p:spPr>
        <p:txBody>
          <a:bodyPr wrap="square" rtlCol="0">
            <a:spAutoFit/>
          </a:bodyPr>
          <a:lstStyle/>
          <a:p>
            <a:r>
              <a:rPr lang="en-US" sz="1000" dirty="0" smtClean="0"/>
              <a:t>11</a:t>
            </a:r>
            <a:endParaRPr lang="en-US"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5" name="Text Box 4"/>
          <p:cNvSpPr txBox="1">
            <a:spLocks noChangeArrowheads="1"/>
          </p:cNvSpPr>
          <p:nvPr/>
        </p:nvSpPr>
        <p:spPr bwMode="auto">
          <a:xfrm>
            <a:off x="152400" y="1447800"/>
            <a:ext cx="6324600" cy="400110"/>
          </a:xfrm>
          <a:prstGeom prst="rect">
            <a:avLst/>
          </a:prstGeom>
          <a:noFill/>
          <a:ln w="38100">
            <a:noFill/>
            <a:miter lim="800000"/>
            <a:headEnd/>
            <a:tailEnd type="none" w="lg" len="lg"/>
          </a:ln>
          <a:effectLst/>
        </p:spPr>
        <p:txBody>
          <a:bodyPr wrap="square">
            <a:spAutoFit/>
          </a:bodyPr>
          <a:lstStyle/>
          <a:p>
            <a:pPr algn="l" defTabSz="995363">
              <a:spcBef>
                <a:spcPct val="50000"/>
              </a:spcBef>
              <a:buClr>
                <a:srgbClr val="CC0000"/>
              </a:buClr>
              <a:buSzPct val="120000"/>
            </a:pPr>
            <a:r>
              <a:rPr lang="en-US" sz="2000" b="1" dirty="0" smtClean="0">
                <a:solidFill>
                  <a:srgbClr val="003366"/>
                </a:solidFill>
              </a:rPr>
              <a:t>What to Expect When You or Your Organization is Sued</a:t>
            </a:r>
            <a:endParaRPr lang="en-US" sz="2000" b="1" dirty="0">
              <a:solidFill>
                <a:srgbClr val="003366"/>
              </a:solidFill>
            </a:endParaRPr>
          </a:p>
        </p:txBody>
      </p:sp>
      <p:graphicFrame>
        <p:nvGraphicFramePr>
          <p:cNvPr id="11" name="Diagram 10"/>
          <p:cNvGraphicFramePr/>
          <p:nvPr/>
        </p:nvGraphicFramePr>
        <p:xfrm>
          <a:off x="533400" y="1600200"/>
          <a:ext cx="63246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Striped Right Arrow 11"/>
          <p:cNvSpPr/>
          <p:nvPr/>
        </p:nvSpPr>
        <p:spPr>
          <a:xfrm rot="20978498">
            <a:off x="3101033" y="3544463"/>
            <a:ext cx="1189334" cy="697698"/>
          </a:xfrm>
          <a:prstGeom prst="stripedRightArrow">
            <a:avLst/>
          </a:prstGeom>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dirty="0" smtClean="0"/>
              <a:t>Stress</a:t>
            </a:r>
            <a:endParaRPr lang="en-US" sz="1100" dirty="0"/>
          </a:p>
        </p:txBody>
      </p:sp>
      <p:sp>
        <p:nvSpPr>
          <p:cNvPr id="13" name="Striped Right Arrow 12"/>
          <p:cNvSpPr/>
          <p:nvPr/>
        </p:nvSpPr>
        <p:spPr>
          <a:xfrm rot="21043409" flipH="1">
            <a:off x="2533882" y="1930072"/>
            <a:ext cx="1308846" cy="645536"/>
          </a:xfrm>
          <a:prstGeom prst="strip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100" dirty="0" smtClean="0"/>
              <a:t>Effectiveness</a:t>
            </a:r>
            <a:endParaRPr lang="en-US" sz="1100" dirty="0"/>
          </a:p>
        </p:txBody>
      </p:sp>
      <p:sp>
        <p:nvSpPr>
          <p:cNvPr id="14" name="TextBox 13"/>
          <p:cNvSpPr txBox="1"/>
          <p:nvPr/>
        </p:nvSpPr>
        <p:spPr>
          <a:xfrm>
            <a:off x="914400" y="4648200"/>
            <a:ext cx="4953000" cy="3970318"/>
          </a:xfrm>
          <a:prstGeom prst="rect">
            <a:avLst/>
          </a:prstGeom>
          <a:noFill/>
        </p:spPr>
        <p:txBody>
          <a:bodyPr wrap="square" rtlCol="0">
            <a:spAutoFit/>
          </a:bodyPr>
          <a:lstStyle/>
          <a:p>
            <a:r>
              <a:rPr lang="en-US" sz="1200" dirty="0" smtClean="0"/>
              <a:t>COMPLAINT____________________________________________________</a:t>
            </a:r>
          </a:p>
          <a:p>
            <a:endParaRPr lang="en-US" sz="1200" dirty="0" smtClean="0"/>
          </a:p>
          <a:p>
            <a:r>
              <a:rPr lang="en-US" sz="1200" dirty="0" smtClean="0"/>
              <a:t>ANSWER_______________________________________________________</a:t>
            </a:r>
          </a:p>
          <a:p>
            <a:endParaRPr lang="en-US" sz="1200" dirty="0" smtClean="0"/>
          </a:p>
          <a:p>
            <a:r>
              <a:rPr lang="en-US" sz="1200" dirty="0" smtClean="0"/>
              <a:t>ALTERNATIVES TO LITIGATION</a:t>
            </a:r>
          </a:p>
          <a:p>
            <a:endParaRPr lang="en-US" sz="1200" dirty="0" smtClean="0"/>
          </a:p>
          <a:p>
            <a:pPr lvl="1"/>
            <a:r>
              <a:rPr lang="en-US" sz="1200" dirty="0" smtClean="0"/>
              <a:t>SETTLEMENT________________________________</a:t>
            </a:r>
          </a:p>
          <a:p>
            <a:pPr lvl="1"/>
            <a:endParaRPr lang="en-US" sz="1200" dirty="0" smtClean="0"/>
          </a:p>
          <a:p>
            <a:pPr lvl="1"/>
            <a:r>
              <a:rPr lang="en-US" sz="1200" dirty="0" smtClean="0"/>
              <a:t>MEDIATION_________________________________</a:t>
            </a:r>
          </a:p>
          <a:p>
            <a:pPr marL="0" lvl="1"/>
            <a:endParaRPr lang="en-US" sz="1200" dirty="0" smtClean="0"/>
          </a:p>
          <a:p>
            <a:pPr marL="0" lvl="1"/>
            <a:r>
              <a:rPr lang="en-US" sz="1200" dirty="0" smtClean="0"/>
              <a:t>CASE PREPARATION &amp; DISCOVERY___________________________________</a:t>
            </a:r>
          </a:p>
          <a:p>
            <a:r>
              <a:rPr lang="en-US" sz="1200" dirty="0" smtClean="0"/>
              <a:t>__________________________________</a:t>
            </a:r>
          </a:p>
          <a:p>
            <a:endParaRPr lang="en-US" sz="1200" dirty="0" smtClean="0"/>
          </a:p>
          <a:p>
            <a:r>
              <a:rPr lang="en-US" sz="1200" dirty="0" smtClean="0"/>
              <a:t>MOTIONS___________________________________________</a:t>
            </a:r>
          </a:p>
          <a:p>
            <a:endParaRPr lang="en-US" sz="1200" dirty="0" smtClean="0"/>
          </a:p>
          <a:p>
            <a:r>
              <a:rPr lang="en-US" sz="1200" dirty="0" smtClean="0"/>
              <a:t>TRIAL_______________________________________________________</a:t>
            </a:r>
          </a:p>
          <a:p>
            <a:endParaRPr lang="en-US" sz="1200" dirty="0" smtClean="0"/>
          </a:p>
          <a:p>
            <a:r>
              <a:rPr lang="en-US" sz="1200" dirty="0" smtClean="0"/>
              <a:t>APPEAL______________________________________________________</a:t>
            </a:r>
          </a:p>
          <a:p>
            <a:endParaRPr lang="en-US" sz="1200" dirty="0" smtClean="0"/>
          </a:p>
          <a:p>
            <a:endParaRPr lang="en-US" sz="1200" dirty="0" smtClean="0"/>
          </a:p>
          <a:p>
            <a:endParaRPr lang="en-US" sz="1200" dirty="0" smtClean="0"/>
          </a:p>
        </p:txBody>
      </p:sp>
      <p:sp>
        <p:nvSpPr>
          <p:cNvPr id="10" name="TextBox 9"/>
          <p:cNvSpPr txBox="1"/>
          <p:nvPr/>
        </p:nvSpPr>
        <p:spPr>
          <a:xfrm>
            <a:off x="3200400" y="8610600"/>
            <a:ext cx="609600" cy="246221"/>
          </a:xfrm>
          <a:prstGeom prst="rect">
            <a:avLst/>
          </a:prstGeom>
          <a:noFill/>
        </p:spPr>
        <p:txBody>
          <a:bodyPr wrap="square" rtlCol="0">
            <a:spAutoFit/>
          </a:bodyPr>
          <a:lstStyle/>
          <a:p>
            <a:r>
              <a:rPr lang="en-US" sz="1000" dirty="0" smtClean="0"/>
              <a:t>12</a:t>
            </a:r>
            <a:endParaRPr lang="en-US"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graphicFrame>
        <p:nvGraphicFramePr>
          <p:cNvPr id="5" name="Group 82"/>
          <p:cNvGraphicFramePr>
            <a:graphicFrameLocks/>
          </p:cNvGraphicFramePr>
          <p:nvPr/>
        </p:nvGraphicFramePr>
        <p:xfrm>
          <a:off x="639764" y="3886200"/>
          <a:ext cx="5837236" cy="2910840"/>
        </p:xfrm>
        <a:graphic>
          <a:graphicData uri="http://schemas.openxmlformats.org/drawingml/2006/table">
            <a:tbl>
              <a:tblPr/>
              <a:tblGrid>
                <a:gridCol w="1154480"/>
                <a:gridCol w="1455649"/>
                <a:gridCol w="3227107"/>
              </a:tblGrid>
              <a:tr h="227013">
                <a:tc>
                  <a:txBody>
                    <a:bodyPr/>
                    <a:lstStyle/>
                    <a:p>
                      <a:pPr marL="0" marR="0" lvl="0" indent="0" algn="ctr"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mj-lt"/>
                        </a:rPr>
                        <a:t>Activity</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smtClean="0">
                          <a:ln>
                            <a:noFill/>
                          </a:ln>
                          <a:solidFill>
                            <a:schemeClr val="tx1"/>
                          </a:solidFill>
                          <a:effectLst/>
                          <a:latin typeface="+mj-lt"/>
                        </a:rPr>
                        <a:t>Potential Issues</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mj-lt"/>
                        </a:rPr>
                        <a:t>Recommended Action</a:t>
                      </a:r>
                    </a:p>
                    <a:p>
                      <a:pPr marL="0" marR="0" lvl="0" indent="0" algn="ctr"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400" b="1" i="0" u="none" strike="noStrike" cap="none" normalizeH="0" baseline="0" dirty="0" smtClean="0">
                        <a:ln>
                          <a:noFill/>
                        </a:ln>
                        <a:solidFill>
                          <a:schemeClr val="tx1"/>
                        </a:solidFill>
                        <a:effectLst/>
                        <a:latin typeface="+mj-lt"/>
                      </a:endParaRP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0" i="0" u="none" strike="noStrike" cap="none" normalizeH="0" baseline="0" dirty="0" smtClean="0">
                          <a:ln>
                            <a:noFill/>
                          </a:ln>
                          <a:solidFill>
                            <a:srgbClr val="000000"/>
                          </a:solidFill>
                          <a:effectLst/>
                          <a:latin typeface="+mj-lt"/>
                        </a:rPr>
                        <a:t>White Water Rafting</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lg" len="lg"/>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1" i="0" u="none" strike="noStrike" cap="none" normalizeH="0" baseline="0" dirty="0" smtClean="0">
                          <a:ln>
                            <a:noFill/>
                          </a:ln>
                          <a:solidFill>
                            <a:srgbClr val="000000"/>
                          </a:solidFill>
                          <a:effectLst/>
                          <a:latin typeface="+mj-lt"/>
                        </a:rPr>
                        <a:t>Lack of water knowledge</a:t>
                      </a:r>
                    </a:p>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1" i="0" u="none" strike="noStrike" cap="none" normalizeH="0" baseline="0" dirty="0" smtClean="0">
                          <a:ln>
                            <a:noFill/>
                          </a:ln>
                          <a:solidFill>
                            <a:srgbClr val="000000"/>
                          </a:solidFill>
                          <a:effectLst/>
                          <a:latin typeface="+mj-lt"/>
                        </a:rPr>
                        <a:t>Injury or death</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lg" len="lg"/>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0" i="0" u="none" strike="noStrike" cap="none" normalizeH="0" baseline="0" dirty="0" smtClean="0">
                          <a:ln>
                            <a:noFill/>
                          </a:ln>
                          <a:solidFill>
                            <a:srgbClr val="000000"/>
                          </a:solidFill>
                          <a:effectLst/>
                          <a:latin typeface="+mj-lt"/>
                        </a:rPr>
                        <a:t>Always hire an </a:t>
                      </a:r>
                      <a:r>
                        <a:rPr kumimoji="0" lang="en-US" sz="1100" b="1" i="1" u="sng" strike="noStrike" cap="none" normalizeH="0" baseline="0" dirty="0" smtClean="0">
                          <a:ln>
                            <a:noFill/>
                          </a:ln>
                          <a:solidFill>
                            <a:srgbClr val="000000"/>
                          </a:solidFill>
                          <a:effectLst/>
                          <a:latin typeface="+mj-lt"/>
                        </a:rPr>
                        <a:t>experienced licensed river guide.</a:t>
                      </a:r>
                      <a:r>
                        <a:rPr kumimoji="0" lang="en-US" sz="1100" b="0" i="0" u="none" strike="noStrike" cap="none" normalizeH="0" baseline="0" dirty="0" smtClean="0">
                          <a:ln>
                            <a:noFill/>
                          </a:ln>
                          <a:solidFill>
                            <a:srgbClr val="000000"/>
                          </a:solidFill>
                          <a:effectLst/>
                          <a:latin typeface="+mj-lt"/>
                        </a:rPr>
                        <a:t> Never use a church member who has a raft. Get certificate of insurance from guide and release forms from students.</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lg" len="lg"/>
                    </a:lnB>
                    <a:lnTlToBr>
                      <a:noFill/>
                    </a:lnTlToBr>
                    <a:lnBlToTr>
                      <a:noFill/>
                    </a:lnBlToTr>
                    <a:noFill/>
                  </a:tcPr>
                </a:tc>
              </a:tr>
              <a:tr h="430213">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0" i="0" u="none" strike="noStrike" cap="none" normalizeH="0" baseline="0" dirty="0" smtClean="0">
                          <a:ln>
                            <a:noFill/>
                          </a:ln>
                          <a:solidFill>
                            <a:srgbClr val="000000"/>
                          </a:solidFill>
                          <a:effectLst/>
                          <a:latin typeface="+mj-lt"/>
                        </a:rPr>
                        <a:t>Rock Climbing</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1" i="0" u="none" strike="noStrike" cap="none" normalizeH="0" baseline="0" dirty="0" smtClean="0">
                          <a:ln>
                            <a:noFill/>
                          </a:ln>
                          <a:solidFill>
                            <a:srgbClr val="000000"/>
                          </a:solidFill>
                          <a:effectLst/>
                          <a:latin typeface="+mj-lt"/>
                        </a:rPr>
                        <a:t>Ability of climbers, preparation, and knowledge of area</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0" i="0" u="none" strike="noStrike" cap="none" normalizeH="0" baseline="0" dirty="0" smtClean="0">
                          <a:ln>
                            <a:noFill/>
                          </a:ln>
                          <a:solidFill>
                            <a:srgbClr val="000000"/>
                          </a:solidFill>
                          <a:effectLst/>
                          <a:latin typeface="+mj-lt"/>
                        </a:rPr>
                        <a:t>Have </a:t>
                      </a:r>
                      <a:r>
                        <a:rPr kumimoji="0" lang="en-US" sz="1100" b="1" i="1" u="sng" strike="noStrike" cap="none" normalizeH="0" baseline="0" dirty="0" smtClean="0">
                          <a:ln>
                            <a:noFill/>
                          </a:ln>
                          <a:solidFill>
                            <a:srgbClr val="000000"/>
                          </a:solidFill>
                          <a:effectLst/>
                          <a:latin typeface="+mj-lt"/>
                        </a:rPr>
                        <a:t>releases signed,</a:t>
                      </a:r>
                      <a:r>
                        <a:rPr kumimoji="0" lang="en-US" sz="1100" b="0" i="0" u="none" strike="noStrike" cap="none" normalizeH="0" baseline="0" dirty="0" smtClean="0">
                          <a:ln>
                            <a:noFill/>
                          </a:ln>
                          <a:solidFill>
                            <a:srgbClr val="000000"/>
                          </a:solidFill>
                          <a:effectLst/>
                          <a:latin typeface="+mj-lt"/>
                        </a:rPr>
                        <a:t> complete training prior to event, have experienced individuals teamed up with less experienced. </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r>
              <a:tr h="431800">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0" i="0" u="none" strike="noStrike" cap="none" normalizeH="0" baseline="0" dirty="0" smtClean="0">
                          <a:ln>
                            <a:noFill/>
                          </a:ln>
                          <a:solidFill>
                            <a:srgbClr val="000000"/>
                          </a:solidFill>
                          <a:effectLst/>
                          <a:latin typeface="+mj-lt"/>
                        </a:rPr>
                        <a:t>Boating Activity</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noFill/>
                      <a:prstDash val="solid"/>
                      <a:round/>
                      <a:headEnd type="none" w="med" len="med"/>
                      <a:tailEnd type="none" w="lg" len="lg"/>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1" i="0" u="none" strike="noStrike" cap="none" normalizeH="0" baseline="0" dirty="0" smtClean="0">
                          <a:ln>
                            <a:noFill/>
                          </a:ln>
                          <a:solidFill>
                            <a:srgbClr val="000000"/>
                          </a:solidFill>
                          <a:effectLst/>
                          <a:latin typeface="+mj-lt"/>
                        </a:rPr>
                        <a:t>Over crowding of boats, inexperienced boat operator</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noFill/>
                      <a:prstDash val="solid"/>
                      <a:round/>
                      <a:headEnd type="none" w="med" len="med"/>
                      <a:tailEnd type="none" w="lg" len="lg"/>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0" i="0" u="none" strike="noStrike" cap="none" normalizeH="0" baseline="0" dirty="0" smtClean="0">
                          <a:ln>
                            <a:noFill/>
                          </a:ln>
                          <a:solidFill>
                            <a:srgbClr val="000000"/>
                          </a:solidFill>
                          <a:effectLst/>
                          <a:latin typeface="+mj-lt"/>
                        </a:rPr>
                        <a:t>Have enough boats, don’t over crowd boats, use </a:t>
                      </a:r>
                      <a:r>
                        <a:rPr kumimoji="0" lang="en-US" sz="1100" b="1" i="1" u="sng" strike="noStrike" cap="none" normalizeH="0" baseline="0" dirty="0" smtClean="0">
                          <a:ln>
                            <a:noFill/>
                          </a:ln>
                          <a:solidFill>
                            <a:srgbClr val="000000"/>
                          </a:solidFill>
                          <a:effectLst/>
                          <a:latin typeface="+mj-lt"/>
                        </a:rPr>
                        <a:t>life vests</a:t>
                      </a:r>
                      <a:r>
                        <a:rPr kumimoji="0" lang="en-US" sz="1100" b="0" i="0" u="none" strike="noStrike" cap="none" normalizeH="0" baseline="0" dirty="0" smtClean="0">
                          <a:ln>
                            <a:noFill/>
                          </a:ln>
                          <a:solidFill>
                            <a:srgbClr val="000000"/>
                          </a:solidFill>
                          <a:effectLst/>
                          <a:latin typeface="+mj-lt"/>
                        </a:rPr>
                        <a:t> always. Never drag kids in inner tubs in crowded rivers or lakes. Always and have release forms. Make sure owners of boats have liability insurance. </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noFill/>
                      <a:prstDash val="solid"/>
                      <a:round/>
                      <a:headEnd type="none" w="med" len="med"/>
                      <a:tailEnd type="none" w="lg" len="lg"/>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6"/>
          <p:cNvSpPr txBox="1"/>
          <p:nvPr/>
        </p:nvSpPr>
        <p:spPr>
          <a:xfrm>
            <a:off x="609600" y="1752600"/>
            <a:ext cx="5867400" cy="1261884"/>
          </a:xfrm>
          <a:prstGeom prst="rect">
            <a:avLst/>
          </a:prstGeom>
          <a:noFill/>
        </p:spPr>
        <p:txBody>
          <a:bodyPr wrap="square" rtlCol="0">
            <a:spAutoFit/>
          </a:bodyPr>
          <a:lstStyle/>
          <a:p>
            <a:r>
              <a:rPr lang="en-US" sz="2000" b="1" dirty="0" smtClean="0">
                <a:solidFill>
                  <a:srgbClr val="003366"/>
                </a:solidFill>
              </a:rPr>
              <a:t>How to Protect the Bride</a:t>
            </a:r>
          </a:p>
          <a:p>
            <a:endParaRPr lang="en-US" sz="1400" dirty="0" smtClean="0"/>
          </a:p>
          <a:p>
            <a:r>
              <a:rPr lang="en-US" sz="1400" dirty="0" smtClean="0"/>
              <a:t>Know you have learned about a number of safety issues that could effect your ministry. Now what? The tool below will help you and your team work through simple recommended actions</a:t>
            </a:r>
            <a:endParaRPr lang="en-US" sz="1400" dirty="0"/>
          </a:p>
        </p:txBody>
      </p:sp>
      <p:sp>
        <p:nvSpPr>
          <p:cNvPr id="9" name="TextBox 8"/>
          <p:cNvSpPr txBox="1"/>
          <p:nvPr/>
        </p:nvSpPr>
        <p:spPr>
          <a:xfrm>
            <a:off x="3200400" y="8610600"/>
            <a:ext cx="609600" cy="246221"/>
          </a:xfrm>
          <a:prstGeom prst="rect">
            <a:avLst/>
          </a:prstGeom>
          <a:noFill/>
        </p:spPr>
        <p:txBody>
          <a:bodyPr wrap="square" rtlCol="0">
            <a:spAutoFit/>
          </a:bodyPr>
          <a:lstStyle/>
          <a:p>
            <a:r>
              <a:rPr lang="en-US" sz="1000" dirty="0" smtClean="0"/>
              <a:t>13</a:t>
            </a:r>
            <a:endParaRPr 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1"/>
            <a:ext cx="52578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graphicFrame>
        <p:nvGraphicFramePr>
          <p:cNvPr id="5" name="Group 82"/>
          <p:cNvGraphicFramePr>
            <a:graphicFrameLocks/>
          </p:cNvGraphicFramePr>
          <p:nvPr>
            <p:extLst>
              <p:ext uri="{D42A27DB-BD31-4B8C-83A1-F6EECF244321}">
                <p14:modId xmlns:p14="http://schemas.microsoft.com/office/powerpoint/2010/main" val="1290044118"/>
              </p:ext>
            </p:extLst>
          </p:nvPr>
        </p:nvGraphicFramePr>
        <p:xfrm>
          <a:off x="533399" y="2743200"/>
          <a:ext cx="5684837" cy="2910840"/>
        </p:xfrm>
        <a:graphic>
          <a:graphicData uri="http://schemas.openxmlformats.org/drawingml/2006/table">
            <a:tbl>
              <a:tblPr/>
              <a:tblGrid>
                <a:gridCol w="1124339"/>
                <a:gridCol w="1417645"/>
                <a:gridCol w="3142853"/>
              </a:tblGrid>
              <a:tr h="227013">
                <a:tc>
                  <a:txBody>
                    <a:bodyPr/>
                    <a:lstStyle/>
                    <a:p>
                      <a:pPr marL="0" marR="0" lvl="0" indent="0" algn="ctr"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mj-lt"/>
                        </a:rPr>
                        <a:t>Activity</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mj-lt"/>
                        </a:rPr>
                        <a:t>Potential Issues</a:t>
                      </a: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mj-lt"/>
                        </a:rPr>
                        <a:t>Recommended Action</a:t>
                      </a:r>
                    </a:p>
                    <a:p>
                      <a:pPr marL="0" marR="0" lvl="0" indent="0" algn="ctr"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400" b="1" i="0" u="none" strike="noStrike" cap="none" normalizeH="0" baseline="0" dirty="0" smtClean="0">
                        <a:ln>
                          <a:noFill/>
                        </a:ln>
                        <a:solidFill>
                          <a:schemeClr val="tx1"/>
                        </a:solidFill>
                        <a:effectLst/>
                        <a:latin typeface="+mj-lt"/>
                      </a:endParaRPr>
                    </a:p>
                  </a:txBody>
                  <a:tcPr horzOverflow="overflow">
                    <a:lnL w="12700" cap="flat" cmpd="sng" algn="ctr">
                      <a:noFill/>
                      <a:prstDash val="solid"/>
                      <a:round/>
                      <a:headEnd type="none" w="med" len="med"/>
                      <a:tailEnd type="none" w="lg" len="lg"/>
                    </a:lnL>
                    <a:lnR w="12700" cap="flat" cmpd="sng" algn="ctr">
                      <a:noFill/>
                      <a:prstDash val="solid"/>
                      <a:round/>
                      <a:headEnd type="none" w="med" len="med"/>
                      <a:tailEnd type="none" w="lg" len="lg"/>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0" i="0" u="none" strike="noStrike" cap="none" normalizeH="0" baseline="0" dirty="0" smtClean="0">
                          <a:ln>
                            <a:noFill/>
                          </a:ln>
                          <a:solidFill>
                            <a:srgbClr val="000000"/>
                          </a:solidFill>
                          <a:effectLst/>
                          <a:latin typeface="+mj-lt"/>
                        </a:rPr>
                        <a:t>Overnight Youth Lock-in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1" i="0" u="none" strike="noStrike" cap="none" normalizeH="0" baseline="0" dirty="0" smtClean="0">
                        <a:ln>
                          <a:noFill/>
                        </a:ln>
                        <a:solidFill>
                          <a:srgbClr val="000000"/>
                        </a:solidFill>
                        <a:effectLst/>
                        <a:latin typeface="+mj-lt"/>
                      </a:endParaRPr>
                    </a:p>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1" i="0" u="none" strike="noStrike" cap="none" normalizeH="0" baseline="0" dirty="0" smtClean="0">
                        <a:ln>
                          <a:noFill/>
                        </a:ln>
                        <a:solidFill>
                          <a:srgbClr val="000000"/>
                        </a:solidFill>
                        <a:effectLst/>
                        <a:latin typeface="+mj-lt"/>
                      </a:endParaRPr>
                    </a:p>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1" i="0" u="none" strike="noStrike" cap="none" normalizeH="0" baseline="0" dirty="0" smtClean="0">
                        <a:ln>
                          <a:noFill/>
                        </a:ln>
                        <a:solidFill>
                          <a:srgbClr val="000000"/>
                        </a:solidFill>
                        <a:effectLst/>
                        <a:latin typeface="+mj-lt"/>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0" i="0" u="none" strike="noStrike" cap="none" normalizeH="0" baseline="0" dirty="0" smtClean="0">
                        <a:ln>
                          <a:noFill/>
                        </a:ln>
                        <a:solidFill>
                          <a:srgbClr val="000000"/>
                        </a:solidFill>
                        <a:effectLst/>
                        <a:latin typeface="+mj-lt"/>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430213">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0" i="0" u="none" strike="noStrike" cap="none" normalizeH="0" baseline="0" dirty="0" smtClean="0">
                          <a:ln>
                            <a:noFill/>
                          </a:ln>
                          <a:solidFill>
                            <a:srgbClr val="000000"/>
                          </a:solidFill>
                          <a:effectLst/>
                          <a:latin typeface="+mj-lt"/>
                        </a:rPr>
                        <a:t>Open Gym</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1" i="0" u="none" strike="noStrike" cap="none" normalizeH="0" baseline="0" dirty="0" smtClean="0">
                        <a:ln>
                          <a:noFill/>
                        </a:ln>
                        <a:solidFill>
                          <a:srgbClr val="000000"/>
                        </a:solidFill>
                        <a:effectLst/>
                        <a:latin typeface="+mj-lt"/>
                      </a:endParaRPr>
                    </a:p>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1" i="0" u="none" strike="noStrike" cap="none" normalizeH="0" baseline="0" dirty="0" smtClean="0">
                        <a:ln>
                          <a:noFill/>
                        </a:ln>
                        <a:solidFill>
                          <a:srgbClr val="000000"/>
                        </a:solidFill>
                        <a:effectLst/>
                        <a:latin typeface="+mj-lt"/>
                      </a:endParaRPr>
                    </a:p>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1" i="0" u="none" strike="noStrike" cap="none" normalizeH="0" baseline="0" dirty="0" smtClean="0">
                        <a:ln>
                          <a:noFill/>
                        </a:ln>
                        <a:solidFill>
                          <a:srgbClr val="000000"/>
                        </a:solidFill>
                        <a:effectLst/>
                        <a:latin typeface="+mj-lt"/>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0" i="0" u="none" strike="noStrike" cap="none" normalizeH="0" baseline="0" dirty="0" smtClean="0">
                        <a:ln>
                          <a:noFill/>
                        </a:ln>
                        <a:solidFill>
                          <a:srgbClr val="000000"/>
                        </a:solidFill>
                        <a:effectLst/>
                        <a:latin typeface="+mj-lt"/>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431800">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100" b="0" i="0" u="none" strike="noStrike" cap="none" normalizeH="0" baseline="0" dirty="0" smtClean="0">
                          <a:ln>
                            <a:noFill/>
                          </a:ln>
                          <a:solidFill>
                            <a:srgbClr val="000000"/>
                          </a:solidFill>
                          <a:effectLst/>
                          <a:latin typeface="+mj-lt"/>
                        </a:rPr>
                        <a:t>Mission Trip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1" i="0" u="none" strike="noStrike" cap="none" normalizeH="0" baseline="0" dirty="0" smtClean="0">
                        <a:ln>
                          <a:noFill/>
                        </a:ln>
                        <a:solidFill>
                          <a:srgbClr val="000000"/>
                        </a:solidFill>
                        <a:effectLst/>
                        <a:latin typeface="+mj-lt"/>
                      </a:endParaRPr>
                    </a:p>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1" i="0" u="none" strike="noStrike" cap="none" normalizeH="0" baseline="0" dirty="0" smtClean="0">
                        <a:ln>
                          <a:noFill/>
                        </a:ln>
                        <a:solidFill>
                          <a:srgbClr val="000000"/>
                        </a:solidFill>
                        <a:effectLst/>
                        <a:latin typeface="+mj-lt"/>
                      </a:endParaRPr>
                    </a:p>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1" i="0" u="none" strike="noStrike" cap="none" normalizeH="0" baseline="0" dirty="0" smtClean="0">
                        <a:ln>
                          <a:noFill/>
                        </a:ln>
                        <a:solidFill>
                          <a:srgbClr val="000000"/>
                        </a:solidFill>
                        <a:effectLst/>
                        <a:latin typeface="+mj-lt"/>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23938"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100" b="0" i="0" u="none" strike="noStrike" cap="none" normalizeH="0" baseline="0" dirty="0" smtClean="0">
                        <a:ln>
                          <a:noFill/>
                        </a:ln>
                        <a:solidFill>
                          <a:srgbClr val="000000"/>
                        </a:solidFill>
                        <a:effectLst/>
                        <a:latin typeface="+mj-lt"/>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6"/>
          <p:cNvSpPr txBox="1"/>
          <p:nvPr/>
        </p:nvSpPr>
        <p:spPr>
          <a:xfrm>
            <a:off x="381000" y="1981200"/>
            <a:ext cx="2133600" cy="369332"/>
          </a:xfrm>
          <a:prstGeom prst="rect">
            <a:avLst/>
          </a:prstGeom>
          <a:noFill/>
        </p:spPr>
        <p:txBody>
          <a:bodyPr wrap="square" rtlCol="0">
            <a:spAutoFit/>
          </a:bodyPr>
          <a:lstStyle/>
          <a:p>
            <a:r>
              <a:rPr lang="en-US" b="1" dirty="0" smtClean="0">
                <a:solidFill>
                  <a:srgbClr val="003366"/>
                </a:solidFill>
              </a:rPr>
              <a:t>Group Exercise</a:t>
            </a:r>
            <a:endParaRPr lang="en-US" b="1" dirty="0">
              <a:solidFill>
                <a:srgbClr val="003366"/>
              </a:solidFill>
            </a:endParaRPr>
          </a:p>
        </p:txBody>
      </p:sp>
      <p:sp>
        <p:nvSpPr>
          <p:cNvPr id="10" name="TextBox 9"/>
          <p:cNvSpPr txBox="1"/>
          <p:nvPr/>
        </p:nvSpPr>
        <p:spPr>
          <a:xfrm>
            <a:off x="3200400" y="8610600"/>
            <a:ext cx="609600" cy="246221"/>
          </a:xfrm>
          <a:prstGeom prst="rect">
            <a:avLst/>
          </a:prstGeom>
          <a:noFill/>
        </p:spPr>
        <p:txBody>
          <a:bodyPr wrap="square" rtlCol="0">
            <a:spAutoFit/>
          </a:bodyPr>
          <a:lstStyle/>
          <a:p>
            <a:r>
              <a:rPr lang="en-US" sz="1000" dirty="0" smtClean="0"/>
              <a:t>14</a:t>
            </a:r>
            <a:endParaRPr lang="en-US" sz="1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graphicFrame>
        <p:nvGraphicFramePr>
          <p:cNvPr id="7" name="Table 6"/>
          <p:cNvGraphicFramePr>
            <a:graphicFrameLocks noGrp="1"/>
          </p:cNvGraphicFramePr>
          <p:nvPr/>
        </p:nvGraphicFramePr>
        <p:xfrm>
          <a:off x="762000" y="2540000"/>
          <a:ext cx="5029200" cy="4165600"/>
        </p:xfrm>
        <a:graphic>
          <a:graphicData uri="http://schemas.openxmlformats.org/drawingml/2006/table">
            <a:tbl>
              <a:tblPr firstRow="1" bandRow="1">
                <a:tableStyleId>{6E25E649-3F16-4E02-A733-19D2CDBF48F0}</a:tableStyleId>
              </a:tblPr>
              <a:tblGrid>
                <a:gridCol w="3429000"/>
                <a:gridCol w="838200"/>
                <a:gridCol w="762000"/>
              </a:tblGrid>
              <a:tr h="370840">
                <a:tc>
                  <a:txBody>
                    <a:bodyPr/>
                    <a:lstStyle/>
                    <a:p>
                      <a:pPr algn="ctr"/>
                      <a:r>
                        <a:rPr lang="en-US" dirty="0" smtClean="0"/>
                        <a:t>Pre Event Checklist </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u="none" strike="noStrike" cap="none" normalizeH="0" baseline="0" dirty="0" smtClean="0">
                          <a:ln>
                            <a:noFill/>
                          </a:ln>
                          <a:effectLst/>
                        </a:rPr>
                        <a:t>Good staff to student ratio</a:t>
                      </a:r>
                    </a:p>
                    <a:p>
                      <a:endParaRPr lang="en-US" sz="1100" b="0" dirty="0">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u="none" strike="noStrike" cap="none" normalizeH="0" baseline="0" dirty="0" smtClean="0">
                          <a:ln>
                            <a:noFill/>
                          </a:ln>
                          <a:effectLst/>
                        </a:rPr>
                        <a:t>Have facilities been reviewed or inspected?</a:t>
                      </a:r>
                    </a:p>
                    <a:p>
                      <a:endParaRPr lang="en-US" sz="1100" b="0" dirty="0">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u="none" strike="noStrike" cap="none" normalizeH="0" baseline="0" dirty="0" smtClean="0">
                          <a:ln>
                            <a:noFill/>
                          </a:ln>
                          <a:effectLst/>
                        </a:rPr>
                        <a:t>Equipment in good working order?</a:t>
                      </a:r>
                    </a:p>
                    <a:p>
                      <a:endParaRPr lang="en-US" sz="1100" b="0" dirty="0">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u="none" strike="noStrike" cap="none" normalizeH="0" baseline="0" dirty="0" smtClean="0">
                          <a:ln>
                            <a:noFill/>
                          </a:ln>
                          <a:effectLst/>
                        </a:rPr>
                        <a:t>All forms and releases on file?</a:t>
                      </a:r>
                    </a:p>
                    <a:p>
                      <a:endParaRPr lang="en-US" sz="1100" b="0" dirty="0">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u="none" strike="noStrike" cap="none" normalizeH="0" baseline="0" dirty="0" smtClean="0">
                          <a:ln>
                            <a:noFill/>
                          </a:ln>
                          <a:effectLst/>
                        </a:rPr>
                        <a:t>First aid kits up to date?</a:t>
                      </a:r>
                    </a:p>
                    <a:p>
                      <a:endParaRPr lang="en-US" sz="1100" b="0" dirty="0">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u="none" strike="noStrike" cap="none" normalizeH="0" baseline="0" dirty="0" smtClean="0">
                          <a:ln>
                            <a:noFill/>
                          </a:ln>
                          <a:effectLst/>
                        </a:rPr>
                        <a:t>Insurance info on file from event or company?</a:t>
                      </a:r>
                    </a:p>
                    <a:p>
                      <a:endParaRPr lang="en-US" sz="1100" b="0" dirty="0">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u="none" strike="noStrike" cap="none" normalizeH="0" baseline="0" dirty="0" smtClean="0">
                          <a:ln>
                            <a:noFill/>
                          </a:ln>
                          <a:effectLst/>
                        </a:rPr>
                        <a:t>Have you and your team thought through what might go wrong?</a:t>
                      </a:r>
                    </a:p>
                    <a:p>
                      <a:endParaRPr lang="en-US" sz="1100" b="0" dirty="0">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r>
              <a:tr h="370840">
                <a:tc>
                  <a:txBody>
                    <a:bodyPr/>
                    <a:lstStyle/>
                    <a:p>
                      <a:r>
                        <a:rPr lang="en-US" sz="1100" b="0" dirty="0" smtClean="0">
                          <a:latin typeface="+mj-lt"/>
                        </a:rPr>
                        <a:t>Confirmed no student drivers?</a:t>
                      </a:r>
                      <a:endParaRPr lang="en-US" sz="1100" b="0" dirty="0">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endParaRPr lang="en-US" b="0" dirty="0">
                        <a:solidFill>
                          <a:schemeClr val="bg1">
                            <a:lumMod val="50000"/>
                          </a:schemeClr>
                        </a:solidFill>
                        <a:latin typeface="+mj-lt"/>
                      </a:endParaRPr>
                    </a:p>
                  </a:txBody>
                  <a:tcPr/>
                </a:tc>
                <a:tc>
                  <a:txBody>
                    <a:bodyPr/>
                    <a:lstStyle/>
                    <a:p>
                      <a:pPr algn="ctr">
                        <a:buSzPct val="92000"/>
                        <a:buFont typeface="Wingdings" pitchFamily="2" charset="2"/>
                        <a:buChar char=""/>
                      </a:pPr>
                      <a:r>
                        <a:rPr lang="en-US" b="0" dirty="0" smtClean="0">
                          <a:solidFill>
                            <a:schemeClr val="bg1">
                              <a:lumMod val="50000"/>
                            </a:schemeClr>
                          </a:solidFill>
                          <a:latin typeface="+mj-lt"/>
                        </a:rPr>
                        <a:t> </a:t>
                      </a:r>
                    </a:p>
                    <a:p>
                      <a:pPr algn="ctr">
                        <a:buSzPct val="92000"/>
                        <a:buFont typeface="Wingdings" pitchFamily="2" charset="2"/>
                        <a:buChar char=""/>
                      </a:pPr>
                      <a:endParaRPr lang="en-US" b="0" dirty="0">
                        <a:solidFill>
                          <a:schemeClr val="bg1">
                            <a:lumMod val="50000"/>
                          </a:schemeClr>
                        </a:solidFill>
                        <a:latin typeface="+mj-lt"/>
                      </a:endParaRPr>
                    </a:p>
                  </a:txBody>
                  <a:tcPr/>
                </a:tc>
              </a:tr>
            </a:tbl>
          </a:graphicData>
        </a:graphic>
      </p:graphicFrame>
      <p:sp>
        <p:nvSpPr>
          <p:cNvPr id="10" name="Rounded Rectangle 9"/>
          <p:cNvSpPr/>
          <p:nvPr/>
        </p:nvSpPr>
        <p:spPr>
          <a:xfrm>
            <a:off x="3733800" y="7010400"/>
            <a:ext cx="2057400" cy="990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Do you think by doing these, your chances of injury are reduced or increased?</a:t>
            </a:r>
            <a:endParaRPr lang="en-US" sz="1200" dirty="0"/>
          </a:p>
        </p:txBody>
      </p:sp>
      <p:sp>
        <p:nvSpPr>
          <p:cNvPr id="12" name="TextBox 11"/>
          <p:cNvSpPr txBox="1"/>
          <p:nvPr/>
        </p:nvSpPr>
        <p:spPr>
          <a:xfrm>
            <a:off x="3200400" y="8610600"/>
            <a:ext cx="609600" cy="246221"/>
          </a:xfrm>
          <a:prstGeom prst="rect">
            <a:avLst/>
          </a:prstGeom>
          <a:noFill/>
        </p:spPr>
        <p:txBody>
          <a:bodyPr wrap="square" rtlCol="0">
            <a:spAutoFit/>
          </a:bodyPr>
          <a:lstStyle/>
          <a:p>
            <a:r>
              <a:rPr lang="en-US" sz="1000" dirty="0" smtClean="0"/>
              <a:t>15</a:t>
            </a:r>
            <a:endParaRPr lang="en-US" sz="1000" dirty="0"/>
          </a:p>
        </p:txBody>
      </p:sp>
      <p:sp>
        <p:nvSpPr>
          <p:cNvPr id="13" name="TextBox 12"/>
          <p:cNvSpPr txBox="1"/>
          <p:nvPr/>
        </p:nvSpPr>
        <p:spPr>
          <a:xfrm>
            <a:off x="762000" y="1905000"/>
            <a:ext cx="4648200" cy="276999"/>
          </a:xfrm>
          <a:prstGeom prst="rect">
            <a:avLst/>
          </a:prstGeom>
          <a:noFill/>
        </p:spPr>
        <p:txBody>
          <a:bodyPr wrap="square" rtlCol="0">
            <a:spAutoFit/>
          </a:bodyPr>
          <a:lstStyle/>
          <a:p>
            <a:r>
              <a:rPr lang="en-US" sz="1200" dirty="0" smtClean="0"/>
              <a:t>Use this form during the pre event preparation. -</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7" name="Text Box 3"/>
          <p:cNvSpPr txBox="1">
            <a:spLocks noChangeArrowheads="1"/>
          </p:cNvSpPr>
          <p:nvPr/>
        </p:nvSpPr>
        <p:spPr bwMode="auto">
          <a:xfrm>
            <a:off x="838200" y="1752600"/>
            <a:ext cx="5715000" cy="4370427"/>
          </a:xfrm>
          <a:prstGeom prst="rect">
            <a:avLst/>
          </a:prstGeom>
          <a:noFill/>
          <a:ln w="38100">
            <a:noFill/>
            <a:miter lim="800000"/>
            <a:headEnd/>
            <a:tailEnd type="none" w="lg" len="lg"/>
          </a:ln>
          <a:effectLst/>
        </p:spPr>
        <p:txBody>
          <a:bodyPr wrap="square">
            <a:spAutoFit/>
          </a:bodyPr>
          <a:lstStyle/>
          <a:p>
            <a:pPr algn="l" defTabSz="995363">
              <a:spcBef>
                <a:spcPct val="50000"/>
              </a:spcBef>
              <a:buClr>
                <a:srgbClr val="CC0000"/>
              </a:buClr>
              <a:buSzPct val="120000"/>
            </a:pPr>
            <a:r>
              <a:rPr lang="en-US" sz="2000" b="1" dirty="0">
                <a:solidFill>
                  <a:srgbClr val="003366"/>
                </a:solidFill>
              </a:rPr>
              <a:t>Release Forms and </a:t>
            </a:r>
            <a:r>
              <a:rPr lang="en-US" sz="2000" b="1" dirty="0" smtClean="0">
                <a:solidFill>
                  <a:srgbClr val="003366"/>
                </a:solidFill>
              </a:rPr>
              <a:t>Agreements</a:t>
            </a:r>
          </a:p>
          <a:p>
            <a:pPr algn="l" defTabSz="995363">
              <a:spcBef>
                <a:spcPct val="50000"/>
              </a:spcBef>
              <a:buClr>
                <a:srgbClr val="CC0000"/>
              </a:buClr>
              <a:buSzPct val="120000"/>
            </a:pPr>
            <a:r>
              <a:rPr lang="en-US" sz="1400" dirty="0" smtClean="0"/>
              <a:t>Release forms are a good way to reduce the possibility of being sued even if there is an injury. You can’t sign away your negligence, but these forms do work and will hold up in court if completed correctly.  </a:t>
            </a:r>
            <a:r>
              <a:rPr lang="en-US" sz="1400" b="0" u="none" dirty="0" smtClean="0"/>
              <a:t>What </a:t>
            </a:r>
            <a:r>
              <a:rPr lang="en-US" sz="1400" b="0" u="none" dirty="0"/>
              <a:t>these forms do for </a:t>
            </a:r>
            <a:r>
              <a:rPr lang="en-US" sz="1400" b="0" u="none" dirty="0" smtClean="0"/>
              <a:t>you:</a:t>
            </a:r>
            <a:endParaRPr lang="en-US" sz="1400" b="0" u="none" dirty="0"/>
          </a:p>
          <a:p>
            <a:pPr lvl="1" algn="l" defTabSz="995363">
              <a:spcBef>
                <a:spcPct val="50000"/>
              </a:spcBef>
              <a:buClr>
                <a:srgbClr val="000000"/>
              </a:buClr>
              <a:buFont typeface="Courier New" pitchFamily="49" charset="0"/>
              <a:buChar char="o"/>
            </a:pPr>
            <a:r>
              <a:rPr lang="en-US" sz="1400" b="0" u="none" dirty="0">
                <a:solidFill>
                  <a:srgbClr val="000000"/>
                </a:solidFill>
              </a:rPr>
              <a:t>  </a:t>
            </a:r>
            <a:r>
              <a:rPr lang="en-US" sz="1400" b="0" u="none" dirty="0" smtClean="0">
                <a:solidFill>
                  <a:srgbClr val="000000"/>
                </a:solidFill>
              </a:rPr>
              <a:t>Provide </a:t>
            </a:r>
            <a:r>
              <a:rPr lang="en-US" sz="1400" b="0" u="none" dirty="0">
                <a:solidFill>
                  <a:srgbClr val="000000"/>
                </a:solidFill>
              </a:rPr>
              <a:t>the best possible </a:t>
            </a:r>
            <a:r>
              <a:rPr lang="en-US" sz="1400" i="1" dirty="0">
                <a:solidFill>
                  <a:srgbClr val="000000"/>
                </a:solidFill>
              </a:rPr>
              <a:t>protection</a:t>
            </a:r>
          </a:p>
          <a:p>
            <a:pPr lvl="1" algn="l" defTabSz="995363">
              <a:spcBef>
                <a:spcPct val="50000"/>
              </a:spcBef>
              <a:buClr>
                <a:srgbClr val="000000"/>
              </a:buClr>
              <a:buFont typeface="Courier New" pitchFamily="49" charset="0"/>
              <a:buChar char="o"/>
            </a:pPr>
            <a:r>
              <a:rPr lang="en-US" sz="1400" b="0" u="none" dirty="0">
                <a:solidFill>
                  <a:srgbClr val="000000"/>
                </a:solidFill>
              </a:rPr>
              <a:t>  Show you are doing the </a:t>
            </a:r>
            <a:r>
              <a:rPr lang="en-US" sz="1400" i="1" dirty="0">
                <a:solidFill>
                  <a:srgbClr val="000000"/>
                </a:solidFill>
              </a:rPr>
              <a:t>prudent</a:t>
            </a:r>
            <a:r>
              <a:rPr lang="en-US" sz="1400" b="0" u="none" dirty="0">
                <a:solidFill>
                  <a:srgbClr val="000000"/>
                </a:solidFill>
              </a:rPr>
              <a:t> thing</a:t>
            </a:r>
          </a:p>
          <a:p>
            <a:pPr lvl="1" algn="l" defTabSz="995363">
              <a:spcBef>
                <a:spcPct val="50000"/>
              </a:spcBef>
              <a:buClr>
                <a:srgbClr val="000000"/>
              </a:buClr>
              <a:buFont typeface="Courier New" pitchFamily="49" charset="0"/>
              <a:buChar char="o"/>
            </a:pPr>
            <a:r>
              <a:rPr lang="en-US" sz="1400" b="0" u="none" dirty="0">
                <a:solidFill>
                  <a:srgbClr val="000000"/>
                </a:solidFill>
              </a:rPr>
              <a:t>  </a:t>
            </a:r>
            <a:r>
              <a:rPr lang="en-US" sz="1400" b="0" u="none" dirty="0" smtClean="0">
                <a:solidFill>
                  <a:srgbClr val="000000"/>
                </a:solidFill>
              </a:rPr>
              <a:t>Help </a:t>
            </a:r>
            <a:r>
              <a:rPr lang="en-US" sz="1400" i="1" dirty="0">
                <a:solidFill>
                  <a:srgbClr val="000000"/>
                </a:solidFill>
              </a:rPr>
              <a:t>communicate</a:t>
            </a:r>
            <a:r>
              <a:rPr lang="en-US" sz="1400" b="0" u="none" dirty="0">
                <a:solidFill>
                  <a:srgbClr val="000000"/>
                </a:solidFill>
              </a:rPr>
              <a:t> </a:t>
            </a:r>
            <a:r>
              <a:rPr lang="en-US" sz="1400" b="0" u="none" dirty="0" smtClean="0">
                <a:solidFill>
                  <a:srgbClr val="000000"/>
                </a:solidFill>
              </a:rPr>
              <a:t>risks with </a:t>
            </a:r>
            <a:r>
              <a:rPr lang="en-US" sz="1400" b="0" u="none" dirty="0">
                <a:solidFill>
                  <a:srgbClr val="000000"/>
                </a:solidFill>
              </a:rPr>
              <a:t>parents</a:t>
            </a:r>
          </a:p>
          <a:p>
            <a:pPr lvl="1" algn="l" defTabSz="995363">
              <a:spcBef>
                <a:spcPct val="50000"/>
              </a:spcBef>
              <a:buClr>
                <a:srgbClr val="000000"/>
              </a:buClr>
              <a:buFont typeface="Courier New" pitchFamily="49" charset="0"/>
              <a:buChar char="o"/>
            </a:pPr>
            <a:r>
              <a:rPr lang="en-US" sz="1400" b="0" u="none" dirty="0">
                <a:solidFill>
                  <a:srgbClr val="000000"/>
                </a:solidFill>
              </a:rPr>
              <a:t>  Give a paper </a:t>
            </a:r>
            <a:r>
              <a:rPr lang="en-US" sz="1400" i="1" dirty="0">
                <a:solidFill>
                  <a:srgbClr val="000000"/>
                </a:solidFill>
              </a:rPr>
              <a:t>trail</a:t>
            </a:r>
          </a:p>
          <a:p>
            <a:pPr lvl="1" algn="l" defTabSz="995363">
              <a:spcBef>
                <a:spcPct val="50000"/>
              </a:spcBef>
              <a:buClr>
                <a:srgbClr val="000000"/>
              </a:buClr>
              <a:buFont typeface="Courier New" pitchFamily="49" charset="0"/>
              <a:buChar char="o"/>
            </a:pPr>
            <a:r>
              <a:rPr lang="en-US" sz="1400" b="0" u="none" dirty="0">
                <a:solidFill>
                  <a:srgbClr val="000000"/>
                </a:solidFill>
              </a:rPr>
              <a:t>  </a:t>
            </a:r>
            <a:r>
              <a:rPr lang="en-US" sz="1400" b="0" u="none" dirty="0" smtClean="0">
                <a:solidFill>
                  <a:srgbClr val="000000"/>
                </a:solidFill>
              </a:rPr>
              <a:t>Identify activities</a:t>
            </a:r>
            <a:endParaRPr lang="en-US" sz="1400" b="0" u="none" dirty="0">
              <a:solidFill>
                <a:srgbClr val="000000"/>
              </a:solidFill>
            </a:endParaRPr>
          </a:p>
          <a:p>
            <a:pPr lvl="1" algn="l" defTabSz="995363">
              <a:spcBef>
                <a:spcPct val="50000"/>
              </a:spcBef>
              <a:buClr>
                <a:srgbClr val="000000"/>
              </a:buClr>
              <a:buFont typeface="Courier New" pitchFamily="49" charset="0"/>
              <a:buChar char="o"/>
            </a:pPr>
            <a:r>
              <a:rPr lang="en-US" sz="1400" b="0" u="none" dirty="0">
                <a:solidFill>
                  <a:srgbClr val="000000"/>
                </a:solidFill>
              </a:rPr>
              <a:t>  </a:t>
            </a:r>
            <a:r>
              <a:rPr lang="en-US" sz="1400" b="0" u="none" dirty="0" smtClean="0">
                <a:solidFill>
                  <a:srgbClr val="000000"/>
                </a:solidFill>
              </a:rPr>
              <a:t>Leads </a:t>
            </a:r>
            <a:r>
              <a:rPr lang="en-US" sz="1400" b="0" u="none" dirty="0">
                <a:solidFill>
                  <a:srgbClr val="000000"/>
                </a:solidFill>
              </a:rPr>
              <a:t>to </a:t>
            </a:r>
            <a:r>
              <a:rPr lang="en-US" sz="1400" b="0" u="none" dirty="0" smtClean="0">
                <a:solidFill>
                  <a:srgbClr val="000000"/>
                </a:solidFill>
              </a:rPr>
              <a:t>parental involvement</a:t>
            </a:r>
            <a:endParaRPr lang="en-US" sz="1400" b="0" u="none" dirty="0">
              <a:solidFill>
                <a:srgbClr val="000000"/>
              </a:solidFill>
            </a:endParaRPr>
          </a:p>
          <a:p>
            <a:pPr lvl="1" algn="l" defTabSz="995363">
              <a:spcBef>
                <a:spcPct val="50000"/>
              </a:spcBef>
              <a:buClr>
                <a:srgbClr val="000000"/>
              </a:buClr>
              <a:buFont typeface="Courier New" pitchFamily="49" charset="0"/>
              <a:buChar char="o"/>
            </a:pPr>
            <a:r>
              <a:rPr lang="en-US" sz="1400" b="0" u="none" dirty="0">
                <a:solidFill>
                  <a:srgbClr val="000000"/>
                </a:solidFill>
              </a:rPr>
              <a:t>  </a:t>
            </a:r>
            <a:r>
              <a:rPr lang="en-US" sz="1400" b="0" u="none" dirty="0" smtClean="0">
                <a:solidFill>
                  <a:srgbClr val="000000"/>
                </a:solidFill>
              </a:rPr>
              <a:t>Provide </a:t>
            </a:r>
            <a:r>
              <a:rPr lang="en-US" sz="1400" i="1" dirty="0">
                <a:solidFill>
                  <a:srgbClr val="000000"/>
                </a:solidFill>
              </a:rPr>
              <a:t>defense</a:t>
            </a:r>
          </a:p>
          <a:p>
            <a:pPr lvl="1" algn="l" defTabSz="995363">
              <a:spcBef>
                <a:spcPct val="50000"/>
              </a:spcBef>
              <a:buClr>
                <a:srgbClr val="000000"/>
              </a:buClr>
              <a:buSzPct val="90000"/>
            </a:pPr>
            <a:endParaRPr lang="en-US" i="1" dirty="0">
              <a:solidFill>
                <a:srgbClr val="000000"/>
              </a:solidFill>
            </a:endParaRPr>
          </a:p>
          <a:p>
            <a:pPr algn="l" defTabSz="995363">
              <a:spcBef>
                <a:spcPct val="50000"/>
              </a:spcBef>
              <a:buFont typeface="Arial Unicode MS" pitchFamily="34" charset="-128"/>
              <a:buNone/>
            </a:pPr>
            <a:endParaRPr lang="en-US" sz="1400" b="0" u="none" dirty="0">
              <a:solidFill>
                <a:srgbClr val="000000"/>
              </a:solidFill>
            </a:endParaRPr>
          </a:p>
        </p:txBody>
      </p:sp>
      <p:sp>
        <p:nvSpPr>
          <p:cNvPr id="9" name="Rounded Rectangle 8"/>
          <p:cNvSpPr/>
          <p:nvPr/>
        </p:nvSpPr>
        <p:spPr>
          <a:xfrm>
            <a:off x="4343400" y="6172200"/>
            <a:ext cx="2057400" cy="990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Keep copies for at least 2 years. It would be ok to scan and save electronically</a:t>
            </a:r>
            <a:endParaRPr lang="en-US" sz="1200" dirty="0"/>
          </a:p>
        </p:txBody>
      </p:sp>
      <p:sp>
        <p:nvSpPr>
          <p:cNvPr id="10" name="TextBox 9"/>
          <p:cNvSpPr txBox="1"/>
          <p:nvPr/>
        </p:nvSpPr>
        <p:spPr>
          <a:xfrm>
            <a:off x="3200400" y="8610600"/>
            <a:ext cx="609600" cy="246221"/>
          </a:xfrm>
          <a:prstGeom prst="rect">
            <a:avLst/>
          </a:prstGeom>
          <a:noFill/>
        </p:spPr>
        <p:txBody>
          <a:bodyPr wrap="square" rtlCol="0">
            <a:spAutoFit/>
          </a:bodyPr>
          <a:lstStyle/>
          <a:p>
            <a:r>
              <a:rPr lang="en-US" sz="1000" dirty="0" smtClean="0"/>
              <a:t>16</a:t>
            </a: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a:t>
            </a:r>
            <a:endParaRPr lang="en-US" sz="1800" b="1" dirty="0">
              <a:solidFill>
                <a:schemeClr val="bg1"/>
              </a:solidFill>
            </a:endParaRPr>
          </a:p>
        </p:txBody>
      </p:sp>
      <p:sp>
        <p:nvSpPr>
          <p:cNvPr id="4" name="Rectangle 26"/>
          <p:cNvSpPr>
            <a:spLocks noGrp="1" noChangeArrowheads="1"/>
          </p:cNvSpPr>
          <p:nvPr>
            <p:ph type="ctrTitle"/>
          </p:nvPr>
        </p:nvSpPr>
        <p:spPr>
          <a:xfrm>
            <a:off x="1066800" y="1981200"/>
            <a:ext cx="4648200" cy="5715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sz="2000" dirty="0" smtClean="0"/>
              <a:t> Prepared By</a:t>
            </a:r>
            <a:br>
              <a:rPr lang="en-US" sz="2000" dirty="0" smtClean="0"/>
            </a:br>
            <a:r>
              <a:rPr lang="en-US" sz="2000" dirty="0" smtClean="0"/>
              <a:t>Christian Ministries Insurance</a:t>
            </a:r>
            <a:br>
              <a:rPr lang="en-US" sz="2000" dirty="0" smtClean="0"/>
            </a:br>
            <a:r>
              <a:rPr lang="en-US" sz="2000" dirty="0" smtClean="0"/>
              <a:t>PO Box 367</a:t>
            </a:r>
            <a:br>
              <a:rPr lang="en-US" sz="2000" dirty="0" smtClean="0"/>
            </a:br>
            <a:r>
              <a:rPr lang="en-US" sz="2000" dirty="0" smtClean="0"/>
              <a:t>Welches, Oregon 97367</a:t>
            </a:r>
            <a:br>
              <a:rPr lang="en-US" sz="2000" dirty="0" smtClean="0"/>
            </a:br>
            <a:r>
              <a:rPr lang="en-US" sz="2000" dirty="0" smtClean="0"/>
              <a:t>503.622.3255</a:t>
            </a:r>
            <a:br>
              <a:rPr lang="en-US" sz="2000" dirty="0" smtClean="0"/>
            </a:br>
            <a:r>
              <a:rPr lang="en-US" sz="2000" dirty="0" smtClean="0"/>
              <a:t>www cmirisk.com</a:t>
            </a:r>
            <a:br>
              <a:rPr lang="en-US" sz="2000" dirty="0" smtClean="0"/>
            </a:br>
            <a:r>
              <a:rPr lang="en-US" sz="2000" dirty="0" smtClean="0"/>
              <a:t> </a:t>
            </a:r>
            <a:br>
              <a:rPr lang="en-US" sz="2000" dirty="0" smtClean="0"/>
            </a:br>
            <a:r>
              <a:rPr lang="en-US" sz="2000" dirty="0"/>
              <a:t/>
            </a:r>
            <a:br>
              <a:rPr lang="en-US" sz="2000" dirty="0"/>
            </a:br>
            <a:r>
              <a:rPr lang="en-US" sz="2000" dirty="0" smtClean="0"/>
              <a:t>Bob Lilly COO – </a:t>
            </a:r>
            <a:r>
              <a:rPr lang="en-US" sz="2000" dirty="0" err="1" smtClean="0"/>
              <a:t>LaPorte</a:t>
            </a:r>
            <a:r>
              <a:rPr lang="en-US" sz="2000" dirty="0" smtClean="0"/>
              <a:t> &amp; Associates</a:t>
            </a:r>
            <a:br>
              <a:rPr lang="en-US" sz="2000" dirty="0" smtClean="0"/>
            </a:br>
            <a:r>
              <a:rPr lang="en-US" sz="2000" dirty="0" smtClean="0"/>
              <a:t>Scott Stuart – Owner Christian Ministries Ins</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pic>
        <p:nvPicPr>
          <p:cNvPr id="8" name="Picture 7" descr="CMIlogoCLIP.png"/>
          <p:cNvPicPr>
            <a:picLocks noChangeAspect="1"/>
          </p:cNvPicPr>
          <p:nvPr/>
        </p:nvPicPr>
        <p:blipFill>
          <a:blip r:embed="rId2" cstate="print"/>
          <a:stretch>
            <a:fillRect/>
          </a:stretch>
        </p:blipFill>
        <p:spPr>
          <a:xfrm>
            <a:off x="2667000" y="6781800"/>
            <a:ext cx="1415901" cy="656124"/>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28674" name="Rectangle 2"/>
          <p:cNvSpPr>
            <a:spLocks noChangeArrowheads="1"/>
          </p:cNvSpPr>
          <p:nvPr/>
        </p:nvSpPr>
        <p:spPr bwMode="auto">
          <a:xfrm>
            <a:off x="381000" y="1828800"/>
            <a:ext cx="61722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3366"/>
                </a:solidFill>
                <a:effectLst/>
                <a:latin typeface="+mj-lt"/>
                <a:ea typeface="Times New Roman" pitchFamily="18" charset="0"/>
                <a:cs typeface="Arial" pitchFamily="34" charset="0"/>
              </a:rPr>
              <a:t>Example of Simple Release</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Date____________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ea typeface="Times New Roman" pitchFamily="18" charset="0"/>
                <a:cs typeface="Arial" pitchFamily="34" charset="0"/>
              </a:rPr>
              <a:t>In consideration for being permitted to participate in _____________________  (activity) during _____________________ (period), I, the undersigned, fully recognizing the dangers and hazards inherent in this activity and any related transportation as well as the unknown dangers and hazards which may arise in the course of the activity or transportation, to which I may be exposed as a result of my participation, do hereby voluntarily:</a:t>
            </a:r>
            <a:endParaRPr kumimoji="0" lang="en-US" sz="1200" b="0" i="0" u="none" strike="noStrike" cap="none" normalizeH="0" baseline="0" dirty="0" smtClean="0">
              <a:ln>
                <a:noFill/>
              </a:ln>
              <a:solidFill>
                <a:schemeClr val="tx1"/>
              </a:solidFill>
              <a:effectLst/>
              <a:latin typeface="+mj-lt"/>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chemeClr val="tx1"/>
                </a:solidFill>
                <a:effectLst/>
                <a:latin typeface="+mj-lt"/>
                <a:ea typeface="Times New Roman" pitchFamily="18" charset="0"/>
                <a:cs typeface="Arial" pitchFamily="34" charset="0"/>
              </a:rPr>
              <a:t>Agree to assume all of the risk and responsibilities associated with my participation in the activity and transportation, as well as any independent research or activities undertaken as an adjunct thereto; and, </a:t>
            </a:r>
            <a:endParaRPr kumimoji="0" lang="en-US" sz="1200" b="0" i="0" u="none" strike="noStrike" cap="none" normalizeH="0" baseline="0" dirty="0" smtClean="0">
              <a:ln>
                <a:noFill/>
              </a:ln>
              <a:solidFill>
                <a:schemeClr val="tx1"/>
              </a:solidFill>
              <a:effectLst/>
              <a:latin typeface="+mj-lt"/>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chemeClr val="tx1"/>
                </a:solidFill>
                <a:effectLst/>
                <a:latin typeface="+mj-lt"/>
                <a:ea typeface="Times New Roman" pitchFamily="18" charset="0"/>
                <a:cs typeface="Arial" pitchFamily="34" charset="0"/>
              </a:rPr>
              <a:t>Agree, for myself, my heirs and my personal representative, to defend, hold harmless, indemnify, release and forever discharge the Church, its trustees, officers, employees, agents, insurers, successors and assigns, from and against any and all claims, demands, actions, or causes of action on account of any damage to real or personal property or any personal injury or death that may result from my participation, whether or not such damage, injury or death is caused by the fault or negligence of  the Church, its trustees, officers, employees or agents. This agreement does not apply</a:t>
            </a:r>
            <a:r>
              <a:rPr kumimoji="0" lang="en-US" sz="1200" b="0" i="0" u="none" strike="noStrike" cap="none" normalizeH="0" dirty="0" smtClean="0">
                <a:ln>
                  <a:noFill/>
                </a:ln>
                <a:solidFill>
                  <a:schemeClr val="tx1"/>
                </a:solidFill>
                <a:effectLst/>
                <a:latin typeface="+mj-lt"/>
                <a:ea typeface="Times New Roman" pitchFamily="18" charset="0"/>
                <a:cs typeface="Arial" pitchFamily="34" charset="0"/>
              </a:rPr>
              <a:t> to gross negligence on the part of the church or  its representatives. </a:t>
            </a:r>
            <a:endParaRPr kumimoji="0" lang="en-US" sz="12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endParaRPr kumimoji="0" lang="en-US" sz="6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endParaRPr lang="en-US" sz="600" dirty="0">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endParaRPr kumimoji="0" lang="en-US" sz="6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endParaRPr lang="en-US" sz="600" dirty="0">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endParaRPr kumimoji="0" lang="en-US" sz="6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pPr>
            <a:r>
              <a:rPr kumimoji="0" lang="en-US" sz="1200" b="0" i="0" u="none" strike="noStrike" cap="none" normalizeH="0" baseline="0" dirty="0" smtClean="0">
                <a:ln>
                  <a:noFill/>
                </a:ln>
                <a:solidFill>
                  <a:schemeClr val="tx1"/>
                </a:solidFill>
                <a:effectLst/>
                <a:latin typeface="+mj-lt"/>
                <a:ea typeface="Times New Roman" pitchFamily="18" charset="0"/>
                <a:cs typeface="Arial" pitchFamily="34" charset="0"/>
              </a:rPr>
              <a:t>_______________________                            ______________________________</a:t>
            </a:r>
            <a:endParaRPr kumimoji="0" lang="en-US" sz="600" b="0" i="0" u="none" strike="noStrike" cap="none" normalizeH="0" baseline="0" dirty="0" smtClean="0">
              <a:ln>
                <a:noFill/>
              </a:ln>
              <a:solidFill>
                <a:schemeClr val="tx1"/>
              </a:solidFill>
              <a:effectLst/>
              <a:latin typeface="+mj-lt"/>
            </a:endParaRPr>
          </a:p>
          <a:p>
            <a:pPr lvl="1" eaLnBrk="0" fontAlgn="base" hangingPunct="0">
              <a:spcBef>
                <a:spcPct val="0"/>
              </a:spcBef>
              <a:spcAft>
                <a:spcPct val="0"/>
              </a:spcAft>
            </a:pPr>
            <a:r>
              <a:rPr kumimoji="0" lang="en-US" sz="1200" b="0" i="0" u="none" strike="noStrike" cap="none" normalizeH="0" baseline="0" dirty="0" smtClean="0">
                <a:ln>
                  <a:noFill/>
                </a:ln>
                <a:solidFill>
                  <a:schemeClr val="tx1"/>
                </a:solidFill>
                <a:effectLst/>
                <a:latin typeface="+mj-lt"/>
                <a:ea typeface="Times New Roman" pitchFamily="18" charset="0"/>
                <a:cs typeface="Arial" pitchFamily="34" charset="0"/>
              </a:rPr>
              <a:t>Printed Name                                                    Signature of Participant</a:t>
            </a:r>
            <a:endParaRPr kumimoji="0" lang="en-US" sz="6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US" sz="600" b="0" i="0" u="none" strike="noStrike" cap="none" normalizeH="0" baseline="0" dirty="0" smtClean="0">
              <a:ln>
                <a:noFill/>
              </a:ln>
              <a:solidFill>
                <a:schemeClr val="tx1"/>
              </a:solidFill>
              <a:effectLst/>
              <a:latin typeface="+mj-lt"/>
            </a:endParaRPr>
          </a:p>
          <a:p>
            <a:pPr lvl="1" eaLnBrk="0" fontAlgn="base" hangingPunct="0">
              <a:spcBef>
                <a:spcPct val="0"/>
              </a:spcBef>
              <a:spcAft>
                <a:spcPct val="0"/>
              </a:spcAft>
            </a:pPr>
            <a:r>
              <a:rPr kumimoji="0" lang="en-US" sz="1200" b="0" i="0" u="none" strike="noStrike" cap="none" normalizeH="0" baseline="0" dirty="0" smtClean="0">
                <a:ln>
                  <a:noFill/>
                </a:ln>
                <a:solidFill>
                  <a:schemeClr val="tx1"/>
                </a:solidFill>
                <a:effectLst/>
                <a:latin typeface="+mj-lt"/>
                <a:ea typeface="Times New Roman" pitchFamily="18" charset="0"/>
                <a:cs typeface="Arial" pitchFamily="34" charset="0"/>
              </a:rPr>
              <a:t>___________________________</a:t>
            </a:r>
            <a:endParaRPr kumimoji="0" lang="en-US" sz="600" b="0" i="0" u="none" strike="noStrike" cap="none" normalizeH="0" baseline="0" dirty="0" smtClean="0">
              <a:ln>
                <a:noFill/>
              </a:ln>
              <a:solidFill>
                <a:schemeClr val="tx1"/>
              </a:solidFill>
              <a:effectLst/>
              <a:latin typeface="+mj-lt"/>
            </a:endParaRPr>
          </a:p>
          <a:p>
            <a:pPr lvl="1" eaLnBrk="0" fontAlgn="base" hangingPunct="0">
              <a:spcBef>
                <a:spcPct val="0"/>
              </a:spcBef>
              <a:spcAft>
                <a:spcPct val="0"/>
              </a:spcAft>
            </a:pPr>
            <a:r>
              <a:rPr kumimoji="0" lang="en-US" sz="1200" b="0" i="0" u="none" strike="noStrike" cap="none" normalizeH="0" baseline="0" dirty="0" smtClean="0">
                <a:ln>
                  <a:noFill/>
                </a:ln>
                <a:solidFill>
                  <a:schemeClr val="tx1"/>
                </a:solidFill>
                <a:effectLst/>
                <a:latin typeface="+mj-lt"/>
                <a:ea typeface="Times New Roman" pitchFamily="18" charset="0"/>
                <a:cs typeface="Arial" pitchFamily="34" charset="0"/>
              </a:rPr>
              <a:t>Signature of Parent or Guardian if				 Participant is Under 18 Years of Age</a:t>
            </a:r>
            <a:endParaRPr kumimoji="0" lang="en-US" b="0" i="0" u="none" strike="noStrike" cap="none" normalizeH="0" baseline="0" dirty="0" smtClean="0">
              <a:ln>
                <a:noFill/>
              </a:ln>
              <a:solidFill>
                <a:schemeClr val="tx1"/>
              </a:solidFill>
              <a:effectLst/>
              <a:latin typeface="+mj-lt"/>
            </a:endParaRPr>
          </a:p>
        </p:txBody>
      </p:sp>
      <p:sp>
        <p:nvSpPr>
          <p:cNvPr id="7" name="TextBox 6"/>
          <p:cNvSpPr txBox="1"/>
          <p:nvPr/>
        </p:nvSpPr>
        <p:spPr>
          <a:xfrm>
            <a:off x="3200400" y="8610600"/>
            <a:ext cx="609600" cy="246221"/>
          </a:xfrm>
          <a:prstGeom prst="rect">
            <a:avLst/>
          </a:prstGeom>
          <a:noFill/>
        </p:spPr>
        <p:txBody>
          <a:bodyPr wrap="square" rtlCol="0">
            <a:spAutoFit/>
          </a:bodyPr>
          <a:lstStyle/>
          <a:p>
            <a:r>
              <a:rPr lang="en-US" sz="1000" dirty="0" smtClean="0"/>
              <a:t>17</a:t>
            </a:r>
            <a:endParaRPr lang="en-US" sz="1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graphicFrame>
        <p:nvGraphicFramePr>
          <p:cNvPr id="7" name="Table 6"/>
          <p:cNvGraphicFramePr>
            <a:graphicFrameLocks noGrp="1"/>
          </p:cNvGraphicFramePr>
          <p:nvPr/>
        </p:nvGraphicFramePr>
        <p:xfrm>
          <a:off x="762000" y="4038600"/>
          <a:ext cx="4572000" cy="762000"/>
        </p:xfrm>
        <a:graphic>
          <a:graphicData uri="http://schemas.openxmlformats.org/drawingml/2006/table">
            <a:tbl>
              <a:tblPr/>
              <a:tblGrid>
                <a:gridCol w="986325"/>
                <a:gridCol w="1569267"/>
                <a:gridCol w="2016408"/>
              </a:tblGrid>
              <a:tr h="289711">
                <a:tc>
                  <a:txBody>
                    <a:bodyPr/>
                    <a:lstStyle/>
                    <a:p>
                      <a:pPr marL="342900" marR="0" lvl="0" indent="-342900">
                        <a:spcBef>
                          <a:spcPts val="0"/>
                        </a:spcBef>
                        <a:spcAft>
                          <a:spcPts val="0"/>
                        </a:spcAft>
                        <a:buSzPts val="1200"/>
                        <a:buFont typeface="Wingdings"/>
                        <a:buChar char="Ÿ"/>
                      </a:pPr>
                      <a:r>
                        <a:rPr lang="en-US" sz="1000" dirty="0">
                          <a:latin typeface="Arial"/>
                          <a:ea typeface="Times New Roman"/>
                        </a:rPr>
                        <a:t>Pregnant</a:t>
                      </a:r>
                      <a:endParaRPr lang="en-US" sz="1000" dirty="0">
                        <a:latin typeface="Times New Roman"/>
                        <a:ea typeface="Times New Roman"/>
                      </a:endParaRPr>
                    </a:p>
                  </a:txBody>
                  <a:tcPr marL="54321" marR="54321" marT="0" marB="0">
                    <a:lnL>
                      <a:noFill/>
                    </a:lnL>
                    <a:lnR>
                      <a:noFill/>
                    </a:lnR>
                    <a:lnT>
                      <a:noFill/>
                    </a:lnT>
                    <a:lnB>
                      <a:noFill/>
                    </a:lnB>
                  </a:tcPr>
                </a:tc>
                <a:tc>
                  <a:txBody>
                    <a:bodyPr/>
                    <a:lstStyle/>
                    <a:p>
                      <a:pPr marL="342900" marR="0" lvl="0" indent="-342900">
                        <a:spcBef>
                          <a:spcPts val="0"/>
                        </a:spcBef>
                        <a:spcAft>
                          <a:spcPts val="0"/>
                        </a:spcAft>
                        <a:buSzPts val="1200"/>
                        <a:buFont typeface="Wingdings"/>
                        <a:buChar char="Ÿ"/>
                      </a:pPr>
                      <a:r>
                        <a:rPr lang="en-US" sz="1000">
                          <a:latin typeface="Arial"/>
                          <a:ea typeface="Times New Roman"/>
                        </a:rPr>
                        <a:t>Sedentary life style</a:t>
                      </a:r>
                      <a:endParaRPr lang="en-US" sz="1000">
                        <a:latin typeface="Times New Roman"/>
                        <a:ea typeface="Times New Roman"/>
                      </a:endParaRPr>
                    </a:p>
                  </a:txBody>
                  <a:tcPr marL="54321" marR="54321" marT="0" marB="0">
                    <a:lnL>
                      <a:noFill/>
                    </a:lnL>
                    <a:lnR>
                      <a:noFill/>
                    </a:lnR>
                    <a:lnT>
                      <a:noFill/>
                    </a:lnT>
                    <a:lnB>
                      <a:noFill/>
                    </a:lnB>
                  </a:tcPr>
                </a:tc>
                <a:tc>
                  <a:txBody>
                    <a:bodyPr/>
                    <a:lstStyle/>
                    <a:p>
                      <a:pPr marL="342900" marR="0" lvl="0" indent="-342900">
                        <a:spcBef>
                          <a:spcPts val="0"/>
                        </a:spcBef>
                        <a:spcAft>
                          <a:spcPts val="0"/>
                        </a:spcAft>
                        <a:buSzPts val="1200"/>
                        <a:buFont typeface="Wingdings"/>
                        <a:buChar char="Ÿ"/>
                      </a:pPr>
                      <a:r>
                        <a:rPr lang="en-US" sz="1000" dirty="0">
                          <a:latin typeface="Arial"/>
                          <a:ea typeface="Times New Roman"/>
                        </a:rPr>
                        <a:t>30 pounds or more over weight</a:t>
                      </a:r>
                      <a:endParaRPr lang="en-US" sz="1000" dirty="0">
                        <a:latin typeface="Times New Roman"/>
                        <a:ea typeface="Times New Roman"/>
                      </a:endParaRPr>
                    </a:p>
                  </a:txBody>
                  <a:tcPr marL="54321" marR="54321" marT="0" marB="0">
                    <a:lnL>
                      <a:noFill/>
                    </a:lnL>
                    <a:lnR>
                      <a:noFill/>
                    </a:lnR>
                    <a:lnT>
                      <a:noFill/>
                    </a:lnT>
                    <a:lnB>
                      <a:noFill/>
                    </a:lnB>
                  </a:tcPr>
                </a:tc>
              </a:tr>
              <a:tr h="289711">
                <a:tc>
                  <a:txBody>
                    <a:bodyPr/>
                    <a:lstStyle/>
                    <a:p>
                      <a:pPr marL="342900" marR="0" lvl="0" indent="-342900">
                        <a:spcBef>
                          <a:spcPts val="0"/>
                        </a:spcBef>
                        <a:spcAft>
                          <a:spcPts val="0"/>
                        </a:spcAft>
                        <a:buSzPts val="1200"/>
                        <a:buFont typeface="Wingdings"/>
                        <a:buChar char="Ÿ"/>
                      </a:pPr>
                      <a:r>
                        <a:rPr lang="en-US" sz="1000">
                          <a:latin typeface="Arial"/>
                          <a:ea typeface="Times New Roman"/>
                        </a:rPr>
                        <a:t>Smoke</a:t>
                      </a:r>
                      <a:endParaRPr lang="en-US" sz="1000">
                        <a:latin typeface="Times New Roman"/>
                        <a:ea typeface="Times New Roman"/>
                      </a:endParaRPr>
                    </a:p>
                  </a:txBody>
                  <a:tcPr marL="54321" marR="54321" marT="0" marB="0">
                    <a:lnL>
                      <a:noFill/>
                    </a:lnL>
                    <a:lnR>
                      <a:noFill/>
                    </a:lnR>
                    <a:lnT>
                      <a:noFill/>
                    </a:lnT>
                    <a:lnB>
                      <a:noFill/>
                    </a:lnB>
                  </a:tcPr>
                </a:tc>
                <a:tc>
                  <a:txBody>
                    <a:bodyPr/>
                    <a:lstStyle/>
                    <a:p>
                      <a:pPr marL="342900" marR="0" lvl="0" indent="-342900">
                        <a:spcBef>
                          <a:spcPts val="0"/>
                        </a:spcBef>
                        <a:spcAft>
                          <a:spcPts val="0"/>
                        </a:spcAft>
                        <a:buSzPts val="1200"/>
                        <a:buFont typeface="Wingdings"/>
                        <a:buChar char="Ÿ"/>
                      </a:pPr>
                      <a:r>
                        <a:rPr lang="en-US" sz="1000">
                          <a:latin typeface="Arial"/>
                          <a:ea typeface="Times New Roman"/>
                        </a:rPr>
                        <a:t>Family history of heart</a:t>
                      </a:r>
                      <a:br>
                        <a:rPr lang="en-US" sz="1000">
                          <a:latin typeface="Arial"/>
                          <a:ea typeface="Times New Roman"/>
                        </a:rPr>
                      </a:br>
                      <a:r>
                        <a:rPr lang="en-US" sz="1000">
                          <a:latin typeface="Arial"/>
                          <a:ea typeface="Times New Roman"/>
                        </a:rPr>
                        <a:t>disease</a:t>
                      </a:r>
                      <a:endParaRPr lang="en-US" sz="1000">
                        <a:latin typeface="Times New Roman"/>
                        <a:ea typeface="Times New Roman"/>
                      </a:endParaRPr>
                    </a:p>
                  </a:txBody>
                  <a:tcPr marL="54321" marR="54321" marT="0" marB="0">
                    <a:lnL>
                      <a:noFill/>
                    </a:lnL>
                    <a:lnR>
                      <a:noFill/>
                    </a:lnR>
                    <a:lnT>
                      <a:noFill/>
                    </a:lnT>
                    <a:lnB>
                      <a:noFill/>
                    </a:lnB>
                  </a:tcPr>
                </a:tc>
                <a:tc>
                  <a:txBody>
                    <a:bodyPr/>
                    <a:lstStyle/>
                    <a:p>
                      <a:pPr marL="342900" marR="0" lvl="0" indent="-342900">
                        <a:spcBef>
                          <a:spcPts val="0"/>
                        </a:spcBef>
                        <a:spcAft>
                          <a:spcPts val="0"/>
                        </a:spcAft>
                        <a:buSzPts val="1200"/>
                        <a:buFont typeface="Wingdings"/>
                        <a:buChar char="Ÿ"/>
                      </a:pPr>
                      <a:r>
                        <a:rPr lang="en-US" sz="1000" dirty="0">
                          <a:latin typeface="Arial"/>
                          <a:ea typeface="Times New Roman"/>
                        </a:rPr>
                        <a:t>High blood pressure</a:t>
                      </a:r>
                      <a:endParaRPr lang="en-US" sz="1000" dirty="0">
                        <a:latin typeface="Times New Roman"/>
                        <a:ea typeface="Times New Roman"/>
                      </a:endParaRPr>
                    </a:p>
                  </a:txBody>
                  <a:tcPr marL="54321" marR="54321" marT="0" marB="0">
                    <a:lnL>
                      <a:noFill/>
                    </a:lnL>
                    <a:lnR>
                      <a:noFill/>
                    </a:lnR>
                    <a:lnT>
                      <a:noFill/>
                    </a:lnT>
                    <a:lnB>
                      <a:noFill/>
                    </a:lnB>
                  </a:tcPr>
                </a:tc>
              </a:tr>
            </a:tbl>
          </a:graphicData>
        </a:graphic>
      </p:graphicFrame>
      <p:sp>
        <p:nvSpPr>
          <p:cNvPr id="31745" name="Rectangle 1"/>
          <p:cNvSpPr>
            <a:spLocks noChangeArrowheads="1"/>
          </p:cNvSpPr>
          <p:nvPr/>
        </p:nvSpPr>
        <p:spPr bwMode="auto">
          <a:xfrm>
            <a:off x="228600" y="1447800"/>
            <a:ext cx="6400800" cy="66018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943600" algn="r"/>
              </a:tabLst>
            </a:pPr>
            <a:r>
              <a:rPr kumimoji="0" lang="en-US" sz="2000" b="1" i="0" u="none" strike="noStrike" cap="none" normalizeH="0" baseline="0" dirty="0" smtClean="0">
                <a:ln>
                  <a:noFill/>
                </a:ln>
                <a:solidFill>
                  <a:srgbClr val="003366"/>
                </a:solidFill>
                <a:effectLst/>
                <a:latin typeface="+mj-lt"/>
                <a:ea typeface="Times New Roman" pitchFamily="18" charset="0"/>
                <a:cs typeface="Arial" pitchFamily="34" charset="0"/>
              </a:rPr>
              <a:t>Release of Liability and Assumption of Risk </a:t>
            </a:r>
            <a:endParaRPr kumimoji="0" lang="en-US" sz="2000" b="1" i="0" u="none" strike="noStrike" cap="none" normalizeH="0" baseline="0" dirty="0" smtClean="0">
              <a:ln>
                <a:noFill/>
              </a:ln>
              <a:solidFill>
                <a:srgbClr val="003366"/>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2000" b="1" i="0" u="none" strike="noStrike" cap="none" normalizeH="0" baseline="0" dirty="0" smtClean="0">
                <a:ln>
                  <a:noFill/>
                </a:ln>
                <a:solidFill>
                  <a:srgbClr val="003366"/>
                </a:solidFill>
                <a:effectLst/>
                <a:latin typeface="+mj-lt"/>
                <a:ea typeface="Times New Roman" pitchFamily="18" charset="0"/>
                <a:cs typeface="Arial" pitchFamily="34" charset="0"/>
              </a:rPr>
              <a:t>For High Risk Athletic Activity</a:t>
            </a: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sz="2000" b="1" i="0" u="none" strike="noStrike" cap="none" normalizeH="0" baseline="0" dirty="0" smtClean="0">
              <a:ln>
                <a:noFill/>
              </a:ln>
              <a:solidFill>
                <a:srgbClr val="003366"/>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consideration of being allowed to participate in the _____________________Program and related events, I the undersigned, have read and agree to the following terms:</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understand and fully recognize the dangers and hazards inherent in this type of activity and any related transportation, as well as the unknown dangers and hazards which may arise in the scope of the activity or transportation to which I may be exposed as a result of my participation, in this program. I also understand that participating in this program increases the chance of injury and/or death. By signing this, I hereby state that I am in good physical health and have no physical condition that would limit my ability to participate in this program. I will notify the community education coordinator if I fall into any of the following categories:</a:t>
            </a: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lang="en-US" sz="11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lang="en-US" sz="11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acknowledge and I am aware that while I am participating in this activity, I have no obligation to perform or continue any physical activity that causes me discomfort or pain, or is beyond the scope of my ability. I, my heirs, estate, and personal representatives agree to release the Church from liability and will hold harmless, indemnify, release and discharge the Church, its employees, board members, agents and insurers from and against any and all claims, demands, actions, or causes of actions on account of any damage, personal injury including death that may result from my participation in this program.</a:t>
            </a: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release does not apply to gross negligence on the part of the Church, its employees, or agents.  </a:t>
            </a: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Printed Name: _________________________________________________________________</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Signature of Participant: _________________________________________________________</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Date: __________________</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Activity Description: _____________________________________________________</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Dates: _________________</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Medical Insurance Provider and Group/policy Number__________________________________*</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*Required</a:t>
            </a:r>
            <a:endParaRPr kumimoji="0" lang="en-US" sz="1100" b="0" i="0" u="none" strike="noStrike" cap="none" normalizeH="0" baseline="0" dirty="0" smtClean="0">
              <a:ln>
                <a:noFill/>
              </a:ln>
              <a:solidFill>
                <a:schemeClr val="tx1"/>
              </a:solidFill>
              <a:effectLst/>
              <a:latin typeface="Arial" pitchFamily="34" charset="0"/>
            </a:endParaRPr>
          </a:p>
        </p:txBody>
      </p:sp>
      <p:sp>
        <p:nvSpPr>
          <p:cNvPr id="9" name="TextBox 8"/>
          <p:cNvSpPr txBox="1"/>
          <p:nvPr/>
        </p:nvSpPr>
        <p:spPr>
          <a:xfrm>
            <a:off x="3200400" y="8610600"/>
            <a:ext cx="609600" cy="246221"/>
          </a:xfrm>
          <a:prstGeom prst="rect">
            <a:avLst/>
          </a:prstGeom>
          <a:noFill/>
        </p:spPr>
        <p:txBody>
          <a:bodyPr wrap="square" rtlCol="0">
            <a:spAutoFit/>
          </a:bodyPr>
          <a:lstStyle/>
          <a:p>
            <a:r>
              <a:rPr lang="en-US" sz="1000" dirty="0" smtClean="0"/>
              <a:t>18</a:t>
            </a:r>
            <a:endParaRPr lang="en-US" sz="1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533400" y="1219200"/>
            <a:ext cx="2895600" cy="1178784"/>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algn="l" defTabSz="995363">
              <a:spcBef>
                <a:spcPct val="30000"/>
              </a:spcBef>
              <a:buClr>
                <a:schemeClr val="tx1"/>
              </a:buClr>
              <a:buSzPct val="85000"/>
            </a:pPr>
            <a:r>
              <a:rPr lang="en-US" sz="2000" b="1" u="none" dirty="0" smtClean="0">
                <a:solidFill>
                  <a:srgbClr val="003366"/>
                </a:solidFill>
              </a:rPr>
              <a:t>Sample Letter Home</a:t>
            </a:r>
            <a:endParaRPr lang="en-US" sz="2000" b="1" u="none" dirty="0">
              <a:solidFill>
                <a:srgbClr val="003366"/>
              </a:solidFill>
            </a:endParaRPr>
          </a:p>
        </p:txBody>
      </p:sp>
      <p:sp>
        <p:nvSpPr>
          <p:cNvPr id="7" name="Rectangle 6"/>
          <p:cNvSpPr/>
          <p:nvPr/>
        </p:nvSpPr>
        <p:spPr>
          <a:xfrm>
            <a:off x="1447800" y="2362200"/>
            <a:ext cx="4876800" cy="4985980"/>
          </a:xfrm>
          <a:prstGeom prst="rect">
            <a:avLst/>
          </a:prstGeom>
        </p:spPr>
        <p:txBody>
          <a:bodyPr wrap="square">
            <a:spAutoFit/>
          </a:bodyPr>
          <a:lstStyle/>
          <a:p>
            <a:endParaRPr lang="en-US" dirty="0"/>
          </a:p>
          <a:p>
            <a:r>
              <a:rPr lang="en-US" sz="1200" dirty="0"/>
              <a:t> Re: Youth Program Release &amp; medical information </a:t>
            </a:r>
            <a:endParaRPr lang="en-US" sz="1200" dirty="0" smtClean="0"/>
          </a:p>
          <a:p>
            <a:endParaRPr lang="en-US" sz="1200" dirty="0"/>
          </a:p>
          <a:p>
            <a:r>
              <a:rPr lang="en-US" sz="1200" dirty="0"/>
              <a:t>Dear Mr. &amp; Mrs. </a:t>
            </a:r>
            <a:r>
              <a:rPr lang="en-US" sz="1200" dirty="0" smtClean="0"/>
              <a:t>Johnson: </a:t>
            </a:r>
          </a:p>
          <a:p>
            <a:endParaRPr lang="en-US" sz="1200" dirty="0"/>
          </a:p>
          <a:p>
            <a:r>
              <a:rPr lang="en-US" sz="1200" dirty="0"/>
              <a:t>Our youth program consists of many different kinds of activities throughout the year. The purpose of my letter is to advise you of some of </a:t>
            </a:r>
            <a:r>
              <a:rPr lang="en-US" sz="1200" dirty="0" smtClean="0"/>
              <a:t>the kinds </a:t>
            </a:r>
            <a:r>
              <a:rPr lang="en-US" sz="1200" dirty="0"/>
              <a:t>of activities that John may be involved in. I also want to have on file medical information about John, in the event we may need it at some </a:t>
            </a:r>
            <a:r>
              <a:rPr lang="en-US" sz="1200" dirty="0" smtClean="0"/>
              <a:t>future time</a:t>
            </a:r>
            <a:r>
              <a:rPr lang="en-US" sz="1200" dirty="0"/>
              <a:t>. Our goal is to always have safety first, and part of that is good planning. We need to know if John has any special medical condition, especially if </a:t>
            </a:r>
            <a:r>
              <a:rPr lang="en-US" sz="1200" dirty="0" smtClean="0"/>
              <a:t>the condition might </a:t>
            </a:r>
            <a:r>
              <a:rPr lang="en-US" sz="1200" dirty="0"/>
              <a:t>prohibit him from participation in any activity. </a:t>
            </a:r>
            <a:r>
              <a:rPr lang="en-US" sz="1200" dirty="0" smtClean="0"/>
              <a:t> I </a:t>
            </a:r>
            <a:r>
              <a:rPr lang="en-US" sz="1200" dirty="0"/>
              <a:t>have listed some of the activities we may take part in this year. This list is intended to provide you with a better understanding of the activities and possible </a:t>
            </a:r>
            <a:r>
              <a:rPr lang="en-US" sz="1200" dirty="0" smtClean="0"/>
              <a:t>hazards:</a:t>
            </a:r>
            <a:endParaRPr lang="en-US" sz="1200" dirty="0"/>
          </a:p>
          <a:p>
            <a:pPr lvl="1"/>
            <a:r>
              <a:rPr lang="en-US" sz="1200" dirty="0"/>
              <a:t>Water </a:t>
            </a:r>
            <a:r>
              <a:rPr lang="en-US" sz="1200" dirty="0" smtClean="0"/>
              <a:t>skiing, Hiking, </a:t>
            </a:r>
            <a:r>
              <a:rPr lang="en-US" sz="1200" dirty="0"/>
              <a:t>Golf </a:t>
            </a:r>
          </a:p>
          <a:p>
            <a:pPr lvl="1"/>
            <a:r>
              <a:rPr lang="en-US" sz="1200" dirty="0"/>
              <a:t>Snow boarding </a:t>
            </a:r>
            <a:r>
              <a:rPr lang="en-US" sz="1200" dirty="0" smtClean="0"/>
              <a:t>,Camps ,Weekend </a:t>
            </a:r>
            <a:r>
              <a:rPr lang="en-US" sz="1200" dirty="0"/>
              <a:t>retreats </a:t>
            </a:r>
          </a:p>
          <a:p>
            <a:pPr lvl="1"/>
            <a:r>
              <a:rPr lang="en-US" sz="1200" dirty="0"/>
              <a:t>Various sporting activities </a:t>
            </a:r>
            <a:r>
              <a:rPr lang="en-US" sz="1200" dirty="0" smtClean="0"/>
              <a:t>,Running ,Skate </a:t>
            </a:r>
            <a:r>
              <a:rPr lang="en-US" sz="1200" dirty="0"/>
              <a:t>boarding </a:t>
            </a:r>
          </a:p>
          <a:p>
            <a:pPr lvl="1"/>
            <a:r>
              <a:rPr lang="en-US" sz="1200" dirty="0"/>
              <a:t>White water </a:t>
            </a:r>
            <a:r>
              <a:rPr lang="en-US" sz="1200" dirty="0" smtClean="0"/>
              <a:t>rafting, </a:t>
            </a:r>
            <a:r>
              <a:rPr lang="en-US" sz="1200" dirty="0"/>
              <a:t>Rock climbing </a:t>
            </a:r>
          </a:p>
          <a:p>
            <a:pPr lvl="1"/>
            <a:r>
              <a:rPr lang="en-US" sz="1200" dirty="0"/>
              <a:t>Go cart </a:t>
            </a:r>
            <a:r>
              <a:rPr lang="en-US" sz="1200" dirty="0" smtClean="0"/>
              <a:t>racing, </a:t>
            </a:r>
            <a:r>
              <a:rPr lang="en-US" sz="1200" dirty="0"/>
              <a:t>Ice </a:t>
            </a:r>
            <a:r>
              <a:rPr lang="en-US" sz="1200" dirty="0" smtClean="0"/>
              <a:t>skating, Out </a:t>
            </a:r>
            <a:r>
              <a:rPr lang="en-US" sz="1200" dirty="0"/>
              <a:t>of county travel </a:t>
            </a:r>
            <a:endParaRPr lang="en-US" sz="1200" dirty="0" smtClean="0"/>
          </a:p>
          <a:p>
            <a:endParaRPr lang="en-US" sz="1200" dirty="0"/>
          </a:p>
          <a:p>
            <a:r>
              <a:rPr lang="en-US" sz="1200" dirty="0"/>
              <a:t>I have attached a release form that all students and parents need to review and sign. If you have any questions, please feel free to call me. </a:t>
            </a:r>
            <a:r>
              <a:rPr lang="en-US" sz="1200" dirty="0" smtClean="0"/>
              <a:t> Thank </a:t>
            </a:r>
            <a:r>
              <a:rPr lang="en-US" sz="1200" dirty="0"/>
              <a:t>you for giving me the opportunity to serve you and </a:t>
            </a:r>
            <a:r>
              <a:rPr lang="en-US" sz="1200" dirty="0" smtClean="0"/>
              <a:t>John.</a:t>
            </a:r>
          </a:p>
          <a:p>
            <a:endParaRPr lang="en-US" sz="1200" dirty="0"/>
          </a:p>
          <a:p>
            <a:r>
              <a:rPr lang="en-US" sz="1200" dirty="0"/>
              <a:t>In Christ </a:t>
            </a:r>
            <a:r>
              <a:rPr lang="en-US" sz="1200" dirty="0" smtClean="0"/>
              <a:t>,</a:t>
            </a:r>
            <a:endParaRPr lang="en-US" sz="1200" dirty="0"/>
          </a:p>
        </p:txBody>
      </p:sp>
      <p:sp>
        <p:nvSpPr>
          <p:cNvPr id="9" name="Rounded Rectangle 8"/>
          <p:cNvSpPr/>
          <p:nvPr/>
        </p:nvSpPr>
        <p:spPr>
          <a:xfrm>
            <a:off x="381000" y="7391400"/>
            <a:ext cx="1905000" cy="990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Lack  of communication increases your chances of issues later.  Communication increases your ministries effectiveness</a:t>
            </a:r>
            <a:endParaRPr lang="en-US" sz="1100" dirty="0"/>
          </a:p>
        </p:txBody>
      </p:sp>
      <p:sp>
        <p:nvSpPr>
          <p:cNvPr id="10" name="TextBox 9"/>
          <p:cNvSpPr txBox="1"/>
          <p:nvPr/>
        </p:nvSpPr>
        <p:spPr>
          <a:xfrm>
            <a:off x="3200400" y="8610600"/>
            <a:ext cx="609600" cy="246221"/>
          </a:xfrm>
          <a:prstGeom prst="rect">
            <a:avLst/>
          </a:prstGeom>
          <a:noFill/>
        </p:spPr>
        <p:txBody>
          <a:bodyPr wrap="square" rtlCol="0">
            <a:spAutoFit/>
          </a:bodyPr>
          <a:lstStyle/>
          <a:p>
            <a:r>
              <a:rPr lang="en-US" sz="1000" dirty="0" smtClean="0"/>
              <a:t>19</a:t>
            </a:r>
            <a:endParaRPr lang="en-US" sz="1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7" name="Rectangle 5"/>
          <p:cNvSpPr>
            <a:spLocks noChangeArrowheads="1"/>
          </p:cNvSpPr>
          <p:nvPr/>
        </p:nvSpPr>
        <p:spPr bwMode="auto">
          <a:xfrm>
            <a:off x="990600" y="1981200"/>
            <a:ext cx="5380037" cy="4539704"/>
          </a:xfrm>
          <a:prstGeom prst="rect">
            <a:avLst/>
          </a:prstGeom>
          <a:noFill/>
          <a:ln w="38100">
            <a:noFill/>
            <a:miter lim="800000"/>
            <a:headEnd/>
            <a:tailEnd type="none" w="lg" len="lg"/>
          </a:ln>
          <a:effectLst/>
        </p:spPr>
        <p:txBody>
          <a:bodyPr wrap="square">
            <a:spAutoFit/>
          </a:bodyPr>
          <a:lstStyle/>
          <a:p>
            <a:pPr algn="l" defTabSz="995363">
              <a:spcBef>
                <a:spcPct val="50000"/>
              </a:spcBef>
              <a:buClr>
                <a:srgbClr val="CC0000"/>
              </a:buClr>
              <a:buSzPct val="120000"/>
            </a:pPr>
            <a:r>
              <a:rPr lang="en-US" sz="2000" b="1" dirty="0">
                <a:solidFill>
                  <a:srgbClr val="003366"/>
                </a:solidFill>
              </a:rPr>
              <a:t>Release Forms and Agreements </a:t>
            </a:r>
          </a:p>
          <a:p>
            <a:pPr algn="l" defTabSz="995363">
              <a:spcBef>
                <a:spcPct val="50000"/>
              </a:spcBef>
              <a:buClr>
                <a:srgbClr val="CC0000"/>
              </a:buClr>
              <a:buSzPct val="120000"/>
            </a:pPr>
            <a:r>
              <a:rPr lang="en-US" sz="1400" dirty="0" smtClean="0">
                <a:solidFill>
                  <a:srgbClr val="000000"/>
                </a:solidFill>
              </a:rPr>
              <a:t>Make sure you have these reviewed by a professional before you use. Here are two different points of view.</a:t>
            </a:r>
            <a:endParaRPr lang="en-US" sz="1400" dirty="0">
              <a:solidFill>
                <a:srgbClr val="000000"/>
              </a:solidFill>
            </a:endParaRPr>
          </a:p>
          <a:p>
            <a:pPr lvl="1" algn="l" defTabSz="995363">
              <a:spcBef>
                <a:spcPct val="50000"/>
              </a:spcBef>
              <a:buClr>
                <a:srgbClr val="CC0000"/>
              </a:buClr>
              <a:buSzPct val="120000"/>
            </a:pPr>
            <a:r>
              <a:rPr lang="en-US" sz="1400" i="1" dirty="0">
                <a:solidFill>
                  <a:srgbClr val="000000"/>
                </a:solidFill>
              </a:rPr>
              <a:t>Specific</a:t>
            </a:r>
            <a:r>
              <a:rPr lang="en-US" sz="1400" u="none" dirty="0">
                <a:solidFill>
                  <a:srgbClr val="000000"/>
                </a:solidFill>
              </a:rPr>
              <a:t> event release</a:t>
            </a:r>
          </a:p>
          <a:p>
            <a:pPr lvl="2" algn="l" defTabSz="995363">
              <a:spcBef>
                <a:spcPct val="50000"/>
              </a:spcBef>
              <a:buClr>
                <a:srgbClr val="000000"/>
              </a:buClr>
              <a:buFont typeface="Courier New" pitchFamily="49" charset="0"/>
              <a:buChar char="o"/>
            </a:pPr>
            <a:r>
              <a:rPr lang="en-US" sz="1400" b="0" u="none" dirty="0">
                <a:solidFill>
                  <a:srgbClr val="000000"/>
                </a:solidFill>
              </a:rPr>
              <a:t>  Completed for each event</a:t>
            </a:r>
          </a:p>
          <a:p>
            <a:pPr lvl="2" algn="l" defTabSz="995363">
              <a:spcBef>
                <a:spcPct val="50000"/>
              </a:spcBef>
              <a:buClr>
                <a:srgbClr val="000000"/>
              </a:buClr>
              <a:buFont typeface="Courier New" pitchFamily="49" charset="0"/>
              <a:buChar char="o"/>
            </a:pPr>
            <a:r>
              <a:rPr lang="en-US" sz="1400" b="0" u="none" dirty="0">
                <a:solidFill>
                  <a:srgbClr val="000000"/>
                </a:solidFill>
              </a:rPr>
              <a:t>  Requires lots of </a:t>
            </a:r>
            <a:r>
              <a:rPr lang="en-US" sz="1400" i="1" dirty="0">
                <a:solidFill>
                  <a:srgbClr val="000000"/>
                </a:solidFill>
              </a:rPr>
              <a:t>paperwork</a:t>
            </a:r>
            <a:r>
              <a:rPr lang="en-US" sz="1400" b="0" u="none" dirty="0">
                <a:solidFill>
                  <a:srgbClr val="000000"/>
                </a:solidFill>
              </a:rPr>
              <a:t> and file </a:t>
            </a:r>
            <a:r>
              <a:rPr lang="en-US" sz="1400" b="0" u="none" dirty="0" smtClean="0">
                <a:solidFill>
                  <a:srgbClr val="000000"/>
                </a:solidFill>
              </a:rPr>
              <a:t>management</a:t>
            </a:r>
            <a:endParaRPr lang="en-US" sz="1400" b="0" u="none" dirty="0">
              <a:solidFill>
                <a:srgbClr val="000000"/>
              </a:solidFill>
            </a:endParaRPr>
          </a:p>
          <a:p>
            <a:pPr lvl="1" algn="l" defTabSz="995363">
              <a:spcBef>
                <a:spcPct val="50000"/>
              </a:spcBef>
              <a:buClr>
                <a:srgbClr val="000000"/>
              </a:buClr>
              <a:buSzPct val="90000"/>
            </a:pPr>
            <a:r>
              <a:rPr lang="en-US" sz="1400" i="1" dirty="0" smtClean="0">
                <a:solidFill>
                  <a:srgbClr val="000000"/>
                </a:solidFill>
              </a:rPr>
              <a:t> Combined</a:t>
            </a:r>
            <a:r>
              <a:rPr lang="en-US" sz="1400" u="none" dirty="0" smtClean="0">
                <a:solidFill>
                  <a:srgbClr val="000000"/>
                </a:solidFill>
              </a:rPr>
              <a:t> </a:t>
            </a:r>
            <a:r>
              <a:rPr lang="en-US" sz="1400" u="none" dirty="0">
                <a:solidFill>
                  <a:srgbClr val="000000"/>
                </a:solidFill>
              </a:rPr>
              <a:t>release for all events</a:t>
            </a:r>
          </a:p>
          <a:p>
            <a:pPr lvl="2" algn="l" defTabSz="995363">
              <a:spcBef>
                <a:spcPct val="50000"/>
              </a:spcBef>
              <a:buClr>
                <a:srgbClr val="000000"/>
              </a:buClr>
              <a:buFont typeface="Courier New" pitchFamily="49" charset="0"/>
              <a:buChar char="o"/>
            </a:pPr>
            <a:r>
              <a:rPr lang="en-US" sz="1400" b="0" u="none" dirty="0">
                <a:solidFill>
                  <a:srgbClr val="000000"/>
                </a:solidFill>
              </a:rPr>
              <a:t>  Completed annually</a:t>
            </a:r>
          </a:p>
          <a:p>
            <a:pPr lvl="2" algn="l" defTabSz="995363">
              <a:spcBef>
                <a:spcPct val="50000"/>
              </a:spcBef>
              <a:buClr>
                <a:srgbClr val="000000"/>
              </a:buClr>
              <a:buFont typeface="Courier New" pitchFamily="49" charset="0"/>
              <a:buChar char="o"/>
            </a:pPr>
            <a:r>
              <a:rPr lang="en-US" sz="1400" b="0" u="none" dirty="0">
                <a:solidFill>
                  <a:srgbClr val="000000"/>
                </a:solidFill>
              </a:rPr>
              <a:t>  Just one doc on file</a:t>
            </a:r>
          </a:p>
          <a:p>
            <a:pPr lvl="2" algn="l" defTabSz="995363">
              <a:spcBef>
                <a:spcPct val="50000"/>
              </a:spcBef>
              <a:buClr>
                <a:srgbClr val="000000"/>
              </a:buClr>
              <a:buFont typeface="Courier New" pitchFamily="49" charset="0"/>
              <a:buChar char="o"/>
            </a:pPr>
            <a:r>
              <a:rPr lang="en-US" sz="1400" b="0" u="none" dirty="0">
                <a:solidFill>
                  <a:srgbClr val="000000"/>
                </a:solidFill>
              </a:rPr>
              <a:t>  Does not always </a:t>
            </a:r>
            <a:r>
              <a:rPr lang="en-US" sz="1400" i="1" dirty="0">
                <a:solidFill>
                  <a:srgbClr val="000000"/>
                </a:solidFill>
              </a:rPr>
              <a:t>anticipate</a:t>
            </a:r>
            <a:r>
              <a:rPr lang="en-US" sz="1400" b="0" u="none" dirty="0">
                <a:solidFill>
                  <a:srgbClr val="000000"/>
                </a:solidFill>
              </a:rPr>
              <a:t> new activities</a:t>
            </a:r>
            <a:r>
              <a:rPr lang="en-US" b="0" u="none" dirty="0">
                <a:solidFill>
                  <a:srgbClr val="000000"/>
                </a:solidFill>
              </a:rPr>
              <a:t>	</a:t>
            </a:r>
          </a:p>
          <a:p>
            <a:pPr algn="l" defTabSz="995363">
              <a:spcBef>
                <a:spcPct val="50000"/>
              </a:spcBef>
              <a:buClr>
                <a:srgbClr val="CC0000"/>
              </a:buClr>
              <a:buSzPct val="120000"/>
            </a:pPr>
            <a:endParaRPr lang="en-US" b="0" u="none" dirty="0">
              <a:solidFill>
                <a:srgbClr val="000000"/>
              </a:solidFill>
            </a:endParaRPr>
          </a:p>
          <a:p>
            <a:pPr algn="l" defTabSz="995363">
              <a:spcBef>
                <a:spcPct val="50000"/>
              </a:spcBef>
              <a:buClr>
                <a:srgbClr val="CC0000"/>
              </a:buClr>
              <a:buSzPct val="120000"/>
            </a:pPr>
            <a:endParaRPr lang="en-US" b="0" u="none" dirty="0">
              <a:solidFill>
                <a:srgbClr val="000000"/>
              </a:solidFill>
            </a:endParaRPr>
          </a:p>
          <a:p>
            <a:pPr algn="l" defTabSz="995363">
              <a:spcBef>
                <a:spcPct val="50000"/>
              </a:spcBef>
              <a:buClr>
                <a:srgbClr val="CC0000"/>
              </a:buClr>
              <a:buSzPct val="120000"/>
            </a:pPr>
            <a:endParaRPr lang="en-US" b="0" u="none" dirty="0">
              <a:solidFill>
                <a:srgbClr val="000000"/>
              </a:solidFill>
            </a:endParaRPr>
          </a:p>
        </p:txBody>
      </p:sp>
      <p:pic>
        <p:nvPicPr>
          <p:cNvPr id="33794" name="Picture 2" descr="http://tbn3.google.com/images?q=tbn:RmZ_RsEVTbW0gM:http://www.inspiracao.nl/wp-content/uploads/grants-contracts.jpg">
            <a:hlinkClick r:id="rId3"/>
          </p:cNvPr>
          <p:cNvPicPr>
            <a:picLocks noChangeAspect="1" noChangeArrowheads="1"/>
          </p:cNvPicPr>
          <p:nvPr/>
        </p:nvPicPr>
        <p:blipFill>
          <a:blip r:embed="rId4"/>
          <a:srcRect/>
          <a:stretch>
            <a:fillRect/>
          </a:stretch>
        </p:blipFill>
        <p:spPr bwMode="auto">
          <a:xfrm>
            <a:off x="609600" y="5791200"/>
            <a:ext cx="2505223" cy="16764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9" name="TextBox 8"/>
          <p:cNvSpPr txBox="1"/>
          <p:nvPr/>
        </p:nvSpPr>
        <p:spPr>
          <a:xfrm>
            <a:off x="3200400" y="8610600"/>
            <a:ext cx="609600" cy="246221"/>
          </a:xfrm>
          <a:prstGeom prst="rect">
            <a:avLst/>
          </a:prstGeom>
          <a:noFill/>
        </p:spPr>
        <p:txBody>
          <a:bodyPr wrap="square" rtlCol="0">
            <a:spAutoFit/>
          </a:bodyPr>
          <a:lstStyle/>
          <a:p>
            <a:r>
              <a:rPr lang="en-US" sz="1000" dirty="0" smtClean="0"/>
              <a:t>20</a:t>
            </a:r>
            <a:endParaRPr lang="en-US" sz="1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7" name="Text Box 3"/>
          <p:cNvSpPr txBox="1">
            <a:spLocks noChangeArrowheads="1"/>
          </p:cNvSpPr>
          <p:nvPr/>
        </p:nvSpPr>
        <p:spPr bwMode="auto">
          <a:xfrm>
            <a:off x="533400" y="1600200"/>
            <a:ext cx="6324600" cy="6109365"/>
          </a:xfrm>
          <a:prstGeom prst="rect">
            <a:avLst/>
          </a:prstGeom>
          <a:noFill/>
          <a:ln w="38100">
            <a:noFill/>
            <a:miter lim="800000"/>
            <a:headEnd/>
            <a:tailEnd type="none" w="lg" len="lg"/>
          </a:ln>
          <a:effectLst/>
        </p:spPr>
        <p:txBody>
          <a:bodyPr>
            <a:spAutoFit/>
          </a:bodyPr>
          <a:lstStyle/>
          <a:p>
            <a:pPr algn="l" defTabSz="995363">
              <a:spcBef>
                <a:spcPct val="50000"/>
              </a:spcBef>
              <a:buClr>
                <a:srgbClr val="CC0000"/>
              </a:buClr>
              <a:buSzPct val="120000"/>
            </a:pPr>
            <a:r>
              <a:rPr lang="en-US" sz="2000" b="1" dirty="0" smtClean="0">
                <a:solidFill>
                  <a:srgbClr val="003366"/>
                </a:solidFill>
              </a:rPr>
              <a:t>Effective </a:t>
            </a:r>
            <a:r>
              <a:rPr lang="en-US" sz="2000" b="1" dirty="0">
                <a:solidFill>
                  <a:srgbClr val="003366"/>
                </a:solidFill>
              </a:rPr>
              <a:t>Training </a:t>
            </a:r>
            <a:r>
              <a:rPr lang="en-US" sz="2000" b="1" dirty="0" smtClean="0">
                <a:solidFill>
                  <a:srgbClr val="003366"/>
                </a:solidFill>
              </a:rPr>
              <a:t>Program For Youth Ministry</a:t>
            </a:r>
          </a:p>
          <a:p>
            <a:pPr algn="l" defTabSz="995363">
              <a:spcBef>
                <a:spcPct val="50000"/>
              </a:spcBef>
              <a:buClr>
                <a:srgbClr val="CC0000"/>
              </a:buClr>
              <a:buSzPct val="120000"/>
            </a:pPr>
            <a:r>
              <a:rPr lang="en-US" sz="1400" dirty="0" smtClean="0"/>
              <a:t>You need to offer annual training for your employees and staff. Utilize your agent or insurance company. </a:t>
            </a:r>
            <a:endParaRPr lang="en-US" sz="1400" dirty="0"/>
          </a:p>
          <a:p>
            <a:pPr lvl="1" algn="l" defTabSz="995363">
              <a:spcBef>
                <a:spcPct val="50000"/>
              </a:spcBef>
              <a:buClr>
                <a:srgbClr val="000000"/>
              </a:buClr>
              <a:buFont typeface="Courier New" pitchFamily="49" charset="0"/>
              <a:buChar char="o"/>
            </a:pPr>
            <a:r>
              <a:rPr lang="en-US" sz="1400" b="0" u="none" dirty="0">
                <a:solidFill>
                  <a:srgbClr val="000000"/>
                </a:solidFill>
              </a:rPr>
              <a:t>  First aid training </a:t>
            </a:r>
            <a:r>
              <a:rPr lang="en-US" sz="1400" b="0" u="none" dirty="0" smtClean="0">
                <a:solidFill>
                  <a:srgbClr val="000000"/>
                </a:solidFill>
              </a:rPr>
              <a:t>(Red </a:t>
            </a:r>
            <a:r>
              <a:rPr lang="en-US" sz="1400" b="0" u="none" dirty="0">
                <a:solidFill>
                  <a:srgbClr val="000000"/>
                </a:solidFill>
              </a:rPr>
              <a:t>Cross) </a:t>
            </a:r>
            <a:r>
              <a:rPr lang="en-US" sz="1400" b="0" u="none" dirty="0" smtClean="0">
                <a:solidFill>
                  <a:srgbClr val="000000"/>
                </a:solidFill>
              </a:rPr>
              <a:t>CPR</a:t>
            </a:r>
          </a:p>
          <a:p>
            <a:pPr lvl="1" algn="l" defTabSz="995363">
              <a:spcBef>
                <a:spcPct val="50000"/>
              </a:spcBef>
              <a:buClr>
                <a:srgbClr val="000000"/>
              </a:buClr>
              <a:buFont typeface="Courier New" pitchFamily="49" charset="0"/>
              <a:buChar char="o"/>
            </a:pPr>
            <a:r>
              <a:rPr lang="en-US" sz="1400" b="0" u="none" dirty="0" smtClean="0">
                <a:solidFill>
                  <a:srgbClr val="000000"/>
                </a:solidFill>
              </a:rPr>
              <a:t>  General orientation to ministry</a:t>
            </a:r>
          </a:p>
          <a:p>
            <a:pPr lvl="1" algn="l" defTabSz="995363">
              <a:spcBef>
                <a:spcPct val="50000"/>
              </a:spcBef>
              <a:buClr>
                <a:srgbClr val="000000"/>
              </a:buClr>
              <a:buFont typeface="Courier New" pitchFamily="49" charset="0"/>
              <a:buChar char="o"/>
            </a:pPr>
            <a:r>
              <a:rPr lang="en-US" sz="1400" b="0" u="none" dirty="0" smtClean="0">
                <a:solidFill>
                  <a:srgbClr val="000000"/>
                </a:solidFill>
              </a:rPr>
              <a:t>  </a:t>
            </a:r>
            <a:r>
              <a:rPr lang="en-US" sz="1400" b="0" u="none" dirty="0">
                <a:solidFill>
                  <a:srgbClr val="000000"/>
                </a:solidFill>
              </a:rPr>
              <a:t>Review of church </a:t>
            </a:r>
            <a:r>
              <a:rPr lang="en-US" sz="1400" i="1" dirty="0">
                <a:solidFill>
                  <a:srgbClr val="000000"/>
                </a:solidFill>
              </a:rPr>
              <a:t>constitution</a:t>
            </a:r>
            <a:r>
              <a:rPr lang="en-US" sz="1400" b="0" u="none" dirty="0">
                <a:solidFill>
                  <a:srgbClr val="000000"/>
                </a:solidFill>
              </a:rPr>
              <a:t> and bylaws</a:t>
            </a:r>
          </a:p>
          <a:p>
            <a:pPr lvl="1" algn="l" defTabSz="995363">
              <a:spcBef>
                <a:spcPct val="50000"/>
              </a:spcBef>
              <a:buClr>
                <a:srgbClr val="000000"/>
              </a:buClr>
              <a:buFont typeface="Courier New" pitchFamily="49" charset="0"/>
              <a:buChar char="o"/>
            </a:pPr>
            <a:r>
              <a:rPr lang="en-US" sz="1400" b="0" u="none" dirty="0">
                <a:solidFill>
                  <a:srgbClr val="000000"/>
                </a:solidFill>
              </a:rPr>
              <a:t>  Review of </a:t>
            </a:r>
            <a:r>
              <a:rPr lang="en-US" sz="1400" i="1" dirty="0">
                <a:solidFill>
                  <a:srgbClr val="000000"/>
                </a:solidFill>
              </a:rPr>
              <a:t>CE/youth</a:t>
            </a:r>
            <a:r>
              <a:rPr lang="en-US" sz="1400" b="0" u="none" dirty="0">
                <a:solidFill>
                  <a:srgbClr val="000000"/>
                </a:solidFill>
              </a:rPr>
              <a:t> policies &amp; procedures</a:t>
            </a:r>
          </a:p>
          <a:p>
            <a:pPr lvl="1" algn="l" defTabSz="995363">
              <a:spcBef>
                <a:spcPct val="50000"/>
              </a:spcBef>
              <a:buClr>
                <a:srgbClr val="000000"/>
              </a:buClr>
              <a:buFont typeface="Courier New" pitchFamily="49" charset="0"/>
              <a:buChar char="o"/>
            </a:pPr>
            <a:r>
              <a:rPr lang="en-US" sz="1400" b="0" u="none" dirty="0">
                <a:solidFill>
                  <a:srgbClr val="000000"/>
                </a:solidFill>
              </a:rPr>
              <a:t>  Review of sexual abuse &amp; </a:t>
            </a:r>
            <a:r>
              <a:rPr lang="en-US" sz="1400" b="0" i="1" dirty="0">
                <a:solidFill>
                  <a:srgbClr val="000000"/>
                </a:solidFill>
              </a:rPr>
              <a:t>harassment</a:t>
            </a:r>
            <a:r>
              <a:rPr lang="en-US" sz="1400" b="0" u="none" dirty="0">
                <a:solidFill>
                  <a:srgbClr val="000000"/>
                </a:solidFill>
              </a:rPr>
              <a:t> policy</a:t>
            </a:r>
          </a:p>
          <a:p>
            <a:pPr lvl="1" algn="l" defTabSz="995363">
              <a:spcBef>
                <a:spcPct val="50000"/>
              </a:spcBef>
              <a:buClr>
                <a:srgbClr val="000000"/>
              </a:buClr>
              <a:buFont typeface="Courier New" pitchFamily="49" charset="0"/>
              <a:buChar char="o"/>
            </a:pPr>
            <a:r>
              <a:rPr lang="en-US" sz="1400" b="0" u="none" dirty="0">
                <a:solidFill>
                  <a:srgbClr val="000000"/>
                </a:solidFill>
              </a:rPr>
              <a:t>  Training on abuse recognition</a:t>
            </a:r>
          </a:p>
          <a:p>
            <a:pPr lvl="1" algn="l" defTabSz="995363">
              <a:spcBef>
                <a:spcPct val="50000"/>
              </a:spcBef>
              <a:buClr>
                <a:srgbClr val="000000"/>
              </a:buClr>
              <a:buFont typeface="Courier New" pitchFamily="49" charset="0"/>
              <a:buChar char="o"/>
            </a:pPr>
            <a:r>
              <a:rPr lang="en-US" sz="1400" b="0" u="none" dirty="0">
                <a:solidFill>
                  <a:srgbClr val="000000"/>
                </a:solidFill>
              </a:rPr>
              <a:t>  Safe driver training</a:t>
            </a:r>
          </a:p>
          <a:p>
            <a:pPr lvl="1" algn="l" defTabSz="995363">
              <a:spcBef>
                <a:spcPct val="50000"/>
              </a:spcBef>
              <a:buClr>
                <a:srgbClr val="000000"/>
              </a:buClr>
              <a:buFont typeface="Courier New" pitchFamily="49" charset="0"/>
              <a:buChar char="o"/>
            </a:pPr>
            <a:r>
              <a:rPr lang="en-US" sz="1400" b="0" u="none" dirty="0">
                <a:solidFill>
                  <a:srgbClr val="000000"/>
                </a:solidFill>
              </a:rPr>
              <a:t>  Vehicle inspection</a:t>
            </a:r>
          </a:p>
          <a:p>
            <a:pPr lvl="1" algn="l" defTabSz="995363">
              <a:spcBef>
                <a:spcPct val="50000"/>
              </a:spcBef>
              <a:buClr>
                <a:srgbClr val="000000"/>
              </a:buClr>
              <a:buFont typeface="Courier New" pitchFamily="49" charset="0"/>
              <a:buChar char="o"/>
            </a:pPr>
            <a:r>
              <a:rPr lang="en-US" sz="1400" b="0" u="none" dirty="0">
                <a:solidFill>
                  <a:srgbClr val="000000"/>
                </a:solidFill>
              </a:rPr>
              <a:t>  Activity planning training</a:t>
            </a:r>
          </a:p>
          <a:p>
            <a:pPr lvl="1" algn="l" defTabSz="995363">
              <a:spcBef>
                <a:spcPct val="50000"/>
              </a:spcBef>
              <a:buClr>
                <a:srgbClr val="000000"/>
              </a:buClr>
              <a:buFont typeface="Courier New" pitchFamily="49" charset="0"/>
              <a:buChar char="o"/>
            </a:pPr>
            <a:r>
              <a:rPr lang="en-US" sz="1400" b="0" u="none" dirty="0">
                <a:solidFill>
                  <a:srgbClr val="000000"/>
                </a:solidFill>
              </a:rPr>
              <a:t>  How to respond to </a:t>
            </a:r>
            <a:r>
              <a:rPr lang="en-US" sz="1400" b="0" i="1" u="none" dirty="0">
                <a:solidFill>
                  <a:srgbClr val="000000"/>
                </a:solidFill>
              </a:rPr>
              <a:t>borderline</a:t>
            </a:r>
            <a:r>
              <a:rPr lang="en-US" sz="1400" b="0" u="none" dirty="0">
                <a:solidFill>
                  <a:srgbClr val="000000"/>
                </a:solidFill>
              </a:rPr>
              <a:t> kids</a:t>
            </a:r>
          </a:p>
          <a:p>
            <a:pPr lvl="1" algn="l" defTabSz="995363">
              <a:spcBef>
                <a:spcPct val="50000"/>
              </a:spcBef>
              <a:buClr>
                <a:srgbClr val="000000"/>
              </a:buClr>
              <a:buFont typeface="Courier New" pitchFamily="49" charset="0"/>
              <a:buChar char="o"/>
            </a:pPr>
            <a:r>
              <a:rPr lang="en-US" sz="1400" b="0" u="none" dirty="0">
                <a:solidFill>
                  <a:srgbClr val="000000"/>
                </a:solidFill>
              </a:rPr>
              <a:t>  Training on staff </a:t>
            </a:r>
            <a:r>
              <a:rPr lang="en-US" sz="1400" i="1" dirty="0">
                <a:solidFill>
                  <a:srgbClr val="000000"/>
                </a:solidFill>
              </a:rPr>
              <a:t>behavior</a:t>
            </a:r>
            <a:r>
              <a:rPr lang="en-US" sz="1400" b="0" u="none" dirty="0">
                <a:solidFill>
                  <a:srgbClr val="000000"/>
                </a:solidFill>
              </a:rPr>
              <a:t> standards</a:t>
            </a:r>
          </a:p>
          <a:p>
            <a:pPr algn="l" defTabSz="995363">
              <a:spcBef>
                <a:spcPct val="50000"/>
              </a:spcBef>
              <a:buClr>
                <a:srgbClr val="CC0000"/>
              </a:buClr>
              <a:buSzPct val="120000"/>
            </a:pPr>
            <a:endParaRPr lang="en-US" b="0" u="none" dirty="0">
              <a:solidFill>
                <a:srgbClr val="000000"/>
              </a:solidFill>
            </a:endParaRPr>
          </a:p>
          <a:p>
            <a:pPr algn="l" defTabSz="995363">
              <a:spcBef>
                <a:spcPct val="50000"/>
              </a:spcBef>
              <a:buClr>
                <a:srgbClr val="000000"/>
              </a:buClr>
              <a:buSzPct val="90000"/>
              <a:buFont typeface="Wingdings 2" pitchFamily="18" charset="2"/>
              <a:buChar char="£"/>
            </a:pPr>
            <a:endParaRPr lang="en-US" sz="1400" b="0" u="none" dirty="0">
              <a:solidFill>
                <a:srgbClr val="000000"/>
              </a:solidFill>
            </a:endParaRPr>
          </a:p>
          <a:p>
            <a:pPr algn="l" defTabSz="995363">
              <a:spcBef>
                <a:spcPct val="50000"/>
              </a:spcBef>
              <a:buClr>
                <a:srgbClr val="CC0000"/>
              </a:buClr>
              <a:buSzPct val="120000"/>
              <a:buFont typeface="Arial Unicode MS" pitchFamily="34" charset="-128"/>
              <a:buNone/>
            </a:pPr>
            <a:endParaRPr lang="en-US" sz="1400" b="0" u="none" dirty="0">
              <a:solidFill>
                <a:srgbClr val="000000"/>
              </a:solidFill>
            </a:endParaRPr>
          </a:p>
          <a:p>
            <a:pPr algn="l" defTabSz="995363">
              <a:spcBef>
                <a:spcPct val="50000"/>
              </a:spcBef>
              <a:buFont typeface="Arial Unicode MS" pitchFamily="34" charset="-128"/>
              <a:buNone/>
            </a:pPr>
            <a:endParaRPr lang="en-US" sz="1400" b="0" u="none" dirty="0">
              <a:solidFill>
                <a:srgbClr val="000000"/>
              </a:solidFill>
            </a:endParaRPr>
          </a:p>
        </p:txBody>
      </p:sp>
      <p:pic>
        <p:nvPicPr>
          <p:cNvPr id="40962" name="Picture 2" descr="http://tbn0.google.com/images?q=tbn:QRhQG0TLbNU4HM:http://www.unodc.org/images/youthnet/youthnet_training_kenya_group1.jpg">
            <a:hlinkClick r:id="rId3"/>
          </p:cNvPr>
          <p:cNvPicPr>
            <a:picLocks noChangeAspect="1" noChangeArrowheads="1"/>
          </p:cNvPicPr>
          <p:nvPr/>
        </p:nvPicPr>
        <p:blipFill>
          <a:blip r:embed="rId4"/>
          <a:srcRect/>
          <a:stretch>
            <a:fillRect/>
          </a:stretch>
        </p:blipFill>
        <p:spPr bwMode="auto">
          <a:xfrm>
            <a:off x="4724400" y="5181600"/>
            <a:ext cx="1828800" cy="1377831"/>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9" name="TextBox 8"/>
          <p:cNvSpPr txBox="1"/>
          <p:nvPr/>
        </p:nvSpPr>
        <p:spPr>
          <a:xfrm>
            <a:off x="3200400" y="8610600"/>
            <a:ext cx="609600" cy="246221"/>
          </a:xfrm>
          <a:prstGeom prst="rect">
            <a:avLst/>
          </a:prstGeom>
          <a:noFill/>
        </p:spPr>
        <p:txBody>
          <a:bodyPr wrap="square" rtlCol="0">
            <a:spAutoFit/>
          </a:bodyPr>
          <a:lstStyle/>
          <a:p>
            <a:r>
              <a:rPr lang="en-US" sz="1000" dirty="0" smtClean="0"/>
              <a:t>21</a:t>
            </a:r>
            <a:endParaRPr lang="en-US" sz="1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7" name="Text Box 5"/>
          <p:cNvSpPr txBox="1">
            <a:spLocks noChangeArrowheads="1"/>
          </p:cNvSpPr>
          <p:nvPr/>
        </p:nvSpPr>
        <p:spPr bwMode="auto">
          <a:xfrm>
            <a:off x="258763" y="1692275"/>
            <a:ext cx="6781800" cy="304800"/>
          </a:xfrm>
          <a:prstGeom prst="rect">
            <a:avLst/>
          </a:prstGeom>
          <a:noFill/>
          <a:ln w="9525">
            <a:noFill/>
            <a:miter lim="800000"/>
            <a:headEnd/>
            <a:tailEnd/>
          </a:ln>
          <a:effectLst/>
        </p:spPr>
        <p:txBody>
          <a:bodyPr lIns="0" tIns="0" rIns="0" bIns="0">
            <a:spAutoFit/>
          </a:bodyPr>
          <a:lstStyle/>
          <a:p>
            <a:pPr algn="l" defTabSz="995363">
              <a:spcBef>
                <a:spcPct val="30000"/>
              </a:spcBef>
              <a:buClr>
                <a:srgbClr val="FF9900"/>
              </a:buClr>
              <a:buSzPct val="85000"/>
              <a:buFont typeface="Wingdings" pitchFamily="2" charset="2"/>
              <a:buNone/>
            </a:pPr>
            <a:r>
              <a:rPr lang="en-US" sz="2000" b="1" u="none" dirty="0">
                <a:solidFill>
                  <a:srgbClr val="003366"/>
                </a:solidFill>
                <a:latin typeface="+mj-lt"/>
              </a:rPr>
              <a:t>Five Keys to Protecting Yourself &amp; Your Ministry</a:t>
            </a:r>
          </a:p>
        </p:txBody>
      </p:sp>
      <p:sp>
        <p:nvSpPr>
          <p:cNvPr id="10" name="Text Box 3"/>
          <p:cNvSpPr txBox="1">
            <a:spLocks noChangeArrowheads="1"/>
          </p:cNvSpPr>
          <p:nvPr/>
        </p:nvSpPr>
        <p:spPr bwMode="auto">
          <a:xfrm>
            <a:off x="411163" y="2378075"/>
            <a:ext cx="6172200" cy="3539430"/>
          </a:xfrm>
          <a:prstGeom prst="rect">
            <a:avLst/>
          </a:prstGeom>
          <a:noFill/>
          <a:ln w="38100">
            <a:noFill/>
            <a:miter lim="800000"/>
            <a:headEnd/>
            <a:tailEnd type="none" w="lg" len="lg"/>
          </a:ln>
          <a:effectLst/>
        </p:spPr>
        <p:txBody>
          <a:bodyPr wrap="square">
            <a:spAutoFit/>
          </a:bodyPr>
          <a:lstStyle/>
          <a:p>
            <a:pPr algn="l" defTabSz="995363">
              <a:spcBef>
                <a:spcPct val="50000"/>
              </a:spcBef>
              <a:buSzPct val="90000"/>
              <a:buFont typeface="Wingdings" pitchFamily="2" charset="2"/>
              <a:buNone/>
            </a:pPr>
            <a:r>
              <a:rPr lang="en-US" sz="1400" dirty="0">
                <a:solidFill>
                  <a:srgbClr val="000000"/>
                </a:solidFill>
              </a:rPr>
              <a:t>1. </a:t>
            </a:r>
            <a:r>
              <a:rPr lang="en-US" sz="1400" u="sng" dirty="0">
                <a:solidFill>
                  <a:srgbClr val="000000"/>
                </a:solidFill>
              </a:rPr>
              <a:t>Establish an Oversight Team</a:t>
            </a:r>
          </a:p>
          <a:p>
            <a:pPr lvl="1" algn="l" defTabSz="995363">
              <a:spcBef>
                <a:spcPct val="50000"/>
              </a:spcBef>
              <a:buSzPct val="90000"/>
              <a:buFont typeface="Wingdings 2" pitchFamily="18" charset="2"/>
              <a:buNone/>
            </a:pPr>
            <a:r>
              <a:rPr lang="en-US" sz="1400" b="0" u="none" dirty="0">
                <a:solidFill>
                  <a:srgbClr val="000000"/>
                </a:solidFill>
              </a:rPr>
              <a:t>  Why?  </a:t>
            </a:r>
          </a:p>
          <a:p>
            <a:pPr lvl="2" algn="l" defTabSz="995363">
              <a:spcBef>
                <a:spcPct val="50000"/>
              </a:spcBef>
              <a:buSzPct val="90000"/>
            </a:pPr>
            <a:r>
              <a:rPr lang="en-US" sz="1400" b="0" u="none" dirty="0">
                <a:solidFill>
                  <a:srgbClr val="000000"/>
                </a:solidFill>
              </a:rPr>
              <a:t> Keeps you on </a:t>
            </a:r>
            <a:r>
              <a:rPr lang="en-US" sz="1400" i="1" dirty="0">
                <a:solidFill>
                  <a:srgbClr val="000000"/>
                </a:solidFill>
              </a:rPr>
              <a:t>track</a:t>
            </a:r>
          </a:p>
          <a:p>
            <a:pPr lvl="2" algn="l" defTabSz="995363">
              <a:spcBef>
                <a:spcPct val="50000"/>
              </a:spcBef>
              <a:buSzPct val="90000"/>
            </a:pPr>
            <a:r>
              <a:rPr lang="en-US" sz="1400" b="0" u="none" dirty="0">
                <a:solidFill>
                  <a:srgbClr val="000000"/>
                </a:solidFill>
              </a:rPr>
              <a:t> Provides support &amp; evaluation</a:t>
            </a:r>
          </a:p>
          <a:p>
            <a:pPr lvl="2" algn="l" defTabSz="995363">
              <a:spcBef>
                <a:spcPct val="50000"/>
              </a:spcBef>
              <a:buSzPct val="90000"/>
            </a:pPr>
            <a:r>
              <a:rPr lang="en-US" sz="1400" b="0" u="none" dirty="0">
                <a:solidFill>
                  <a:srgbClr val="000000"/>
                </a:solidFill>
              </a:rPr>
              <a:t> Gives you a second/third set of </a:t>
            </a:r>
            <a:r>
              <a:rPr lang="en-US" sz="1400" i="1" dirty="0">
                <a:solidFill>
                  <a:srgbClr val="000000"/>
                </a:solidFill>
              </a:rPr>
              <a:t>eyes</a:t>
            </a:r>
          </a:p>
          <a:p>
            <a:pPr lvl="2" algn="l" defTabSz="995363">
              <a:spcBef>
                <a:spcPct val="50000"/>
              </a:spcBef>
              <a:buSzPct val="90000"/>
            </a:pPr>
            <a:r>
              <a:rPr lang="en-US" sz="1400" b="0" u="none" dirty="0">
                <a:solidFill>
                  <a:srgbClr val="000000"/>
                </a:solidFill>
              </a:rPr>
              <a:t> Builds a team for future </a:t>
            </a:r>
          </a:p>
          <a:p>
            <a:pPr lvl="1" algn="l" defTabSz="995363">
              <a:spcBef>
                <a:spcPct val="50000"/>
              </a:spcBef>
              <a:buSzPct val="90000"/>
              <a:buFont typeface="Wingdings 2" pitchFamily="18" charset="2"/>
              <a:buNone/>
            </a:pPr>
            <a:r>
              <a:rPr lang="en-US" sz="1400" b="0" u="none" dirty="0">
                <a:solidFill>
                  <a:srgbClr val="000000"/>
                </a:solidFill>
              </a:rPr>
              <a:t>  Who?</a:t>
            </a:r>
          </a:p>
          <a:p>
            <a:pPr lvl="2" algn="l" defTabSz="995363">
              <a:spcBef>
                <a:spcPct val="50000"/>
              </a:spcBef>
              <a:buSzPct val="90000"/>
            </a:pPr>
            <a:r>
              <a:rPr lang="en-US" sz="1400" b="0" u="none" dirty="0">
                <a:solidFill>
                  <a:srgbClr val="000000"/>
                </a:solidFill>
              </a:rPr>
              <a:t> Four to six people</a:t>
            </a:r>
          </a:p>
          <a:p>
            <a:pPr lvl="2" algn="l" defTabSz="995363">
              <a:spcBef>
                <a:spcPct val="50000"/>
              </a:spcBef>
              <a:buSzPct val="90000"/>
            </a:pPr>
            <a:r>
              <a:rPr lang="en-US" sz="1400" b="0" u="none" dirty="0">
                <a:solidFill>
                  <a:srgbClr val="000000"/>
                </a:solidFill>
              </a:rPr>
              <a:t> Good mix of ages, no one under </a:t>
            </a:r>
            <a:r>
              <a:rPr lang="en-US" sz="1400" i="1" dirty="0">
                <a:solidFill>
                  <a:srgbClr val="000000"/>
                </a:solidFill>
              </a:rPr>
              <a:t>25 </a:t>
            </a:r>
            <a:r>
              <a:rPr lang="en-US" sz="1400" b="0" u="none" dirty="0">
                <a:solidFill>
                  <a:srgbClr val="000000"/>
                </a:solidFill>
              </a:rPr>
              <a:t>or over </a:t>
            </a:r>
            <a:r>
              <a:rPr lang="en-US" sz="1400" i="1" dirty="0">
                <a:solidFill>
                  <a:srgbClr val="000000"/>
                </a:solidFill>
              </a:rPr>
              <a:t>60</a:t>
            </a:r>
          </a:p>
          <a:p>
            <a:pPr lvl="2" algn="l" defTabSz="995363">
              <a:spcBef>
                <a:spcPct val="50000"/>
              </a:spcBef>
              <a:buSzPct val="90000"/>
            </a:pPr>
            <a:r>
              <a:rPr lang="en-US" sz="1400" b="0" u="none" dirty="0">
                <a:solidFill>
                  <a:srgbClr val="000000"/>
                </a:solidFill>
              </a:rPr>
              <a:t> Parents ok</a:t>
            </a:r>
          </a:p>
          <a:p>
            <a:pPr algn="l" defTabSz="995363">
              <a:spcBef>
                <a:spcPct val="50000"/>
              </a:spcBef>
            </a:pPr>
            <a:endParaRPr lang="en-US" sz="1400" dirty="0">
              <a:solidFill>
                <a:srgbClr val="000000"/>
              </a:solidFill>
            </a:endParaRPr>
          </a:p>
        </p:txBody>
      </p:sp>
      <p:sp>
        <p:nvSpPr>
          <p:cNvPr id="11" name="Text Box 3"/>
          <p:cNvSpPr txBox="1">
            <a:spLocks noChangeArrowheads="1"/>
          </p:cNvSpPr>
          <p:nvPr/>
        </p:nvSpPr>
        <p:spPr bwMode="auto">
          <a:xfrm>
            <a:off x="609600" y="5565100"/>
            <a:ext cx="5029200" cy="2893100"/>
          </a:xfrm>
          <a:prstGeom prst="rect">
            <a:avLst/>
          </a:prstGeom>
          <a:noFill/>
          <a:ln w="38100">
            <a:noFill/>
            <a:miter lim="800000"/>
            <a:headEnd/>
            <a:tailEnd type="none" w="lg" len="lg"/>
          </a:ln>
          <a:effectLst/>
        </p:spPr>
        <p:txBody>
          <a:bodyPr wrap="square">
            <a:spAutoFit/>
          </a:bodyPr>
          <a:lstStyle/>
          <a:p>
            <a:pPr algn="l" defTabSz="995363">
              <a:spcBef>
                <a:spcPct val="50000"/>
              </a:spcBef>
              <a:buSzPct val="90000"/>
              <a:buFont typeface="Wingdings" pitchFamily="2" charset="2"/>
              <a:buNone/>
            </a:pPr>
            <a:r>
              <a:rPr lang="en-US" sz="1400" dirty="0">
                <a:solidFill>
                  <a:srgbClr val="000000"/>
                </a:solidFill>
              </a:rPr>
              <a:t>2. </a:t>
            </a:r>
            <a:r>
              <a:rPr lang="en-US" sz="1400" u="sng" dirty="0">
                <a:solidFill>
                  <a:srgbClr val="000000"/>
                </a:solidFill>
              </a:rPr>
              <a:t>Keep Written Records</a:t>
            </a:r>
            <a:endParaRPr lang="en-US" sz="1400" b="0" u="sng" dirty="0">
              <a:solidFill>
                <a:srgbClr val="000000"/>
              </a:solidFill>
            </a:endParaRPr>
          </a:p>
          <a:p>
            <a:pPr lvl="2" algn="l" defTabSz="995363">
              <a:spcBef>
                <a:spcPct val="50000"/>
              </a:spcBef>
              <a:buFont typeface="Courier New" pitchFamily="49" charset="0"/>
              <a:buChar char="o"/>
            </a:pPr>
            <a:r>
              <a:rPr lang="en-US" sz="1400" b="0" u="none" dirty="0">
                <a:solidFill>
                  <a:srgbClr val="000000"/>
                </a:solidFill>
              </a:rPr>
              <a:t> Volunteer/employee </a:t>
            </a:r>
            <a:r>
              <a:rPr lang="en-US" sz="1400" i="1" dirty="0">
                <a:solidFill>
                  <a:srgbClr val="000000"/>
                </a:solidFill>
              </a:rPr>
              <a:t>screening</a:t>
            </a:r>
          </a:p>
          <a:p>
            <a:pPr lvl="2" algn="l" defTabSz="995363">
              <a:spcBef>
                <a:spcPct val="50000"/>
              </a:spcBef>
              <a:buFont typeface="Courier New" pitchFamily="49" charset="0"/>
              <a:buChar char="o"/>
            </a:pPr>
            <a:r>
              <a:rPr lang="en-US" sz="1400" b="0" u="none" dirty="0">
                <a:solidFill>
                  <a:srgbClr val="000000"/>
                </a:solidFill>
              </a:rPr>
              <a:t> Injuries &amp; illness</a:t>
            </a:r>
          </a:p>
          <a:p>
            <a:pPr lvl="2" algn="l" defTabSz="995363">
              <a:spcBef>
                <a:spcPct val="50000"/>
              </a:spcBef>
              <a:buFont typeface="Courier New" pitchFamily="49" charset="0"/>
              <a:buChar char="o"/>
            </a:pPr>
            <a:r>
              <a:rPr lang="en-US" sz="1400" b="0" u="none" dirty="0">
                <a:solidFill>
                  <a:srgbClr val="000000"/>
                </a:solidFill>
              </a:rPr>
              <a:t> </a:t>
            </a:r>
            <a:r>
              <a:rPr lang="en-US" sz="1400" i="1" dirty="0">
                <a:solidFill>
                  <a:srgbClr val="000000"/>
                </a:solidFill>
              </a:rPr>
              <a:t>Discipline</a:t>
            </a:r>
          </a:p>
          <a:p>
            <a:pPr lvl="2" algn="l" defTabSz="995363">
              <a:spcBef>
                <a:spcPct val="50000"/>
              </a:spcBef>
              <a:buFont typeface="Courier New" pitchFamily="49" charset="0"/>
              <a:buChar char="o"/>
            </a:pPr>
            <a:r>
              <a:rPr lang="en-US" sz="1400" b="0" u="none" dirty="0">
                <a:solidFill>
                  <a:srgbClr val="000000"/>
                </a:solidFill>
              </a:rPr>
              <a:t> MVR records</a:t>
            </a:r>
          </a:p>
          <a:p>
            <a:pPr lvl="2" algn="l" defTabSz="995363">
              <a:spcBef>
                <a:spcPct val="50000"/>
              </a:spcBef>
              <a:buFont typeface="Courier New" pitchFamily="49" charset="0"/>
              <a:buChar char="o"/>
            </a:pPr>
            <a:r>
              <a:rPr lang="en-US" sz="1400" b="0" u="none" dirty="0">
                <a:solidFill>
                  <a:srgbClr val="000000"/>
                </a:solidFill>
              </a:rPr>
              <a:t> Notice of </a:t>
            </a:r>
            <a:r>
              <a:rPr lang="en-US" sz="1400" i="1" dirty="0">
                <a:solidFill>
                  <a:srgbClr val="000000"/>
                </a:solidFill>
              </a:rPr>
              <a:t>injury</a:t>
            </a:r>
            <a:r>
              <a:rPr lang="en-US" sz="1400" b="0" u="none" dirty="0">
                <a:solidFill>
                  <a:srgbClr val="000000"/>
                </a:solidFill>
              </a:rPr>
              <a:t> procedure</a:t>
            </a:r>
          </a:p>
          <a:p>
            <a:pPr lvl="2" algn="l" defTabSz="995363">
              <a:spcBef>
                <a:spcPct val="50000"/>
              </a:spcBef>
              <a:buFont typeface="Courier New" pitchFamily="49" charset="0"/>
              <a:buChar char="o"/>
            </a:pPr>
            <a:r>
              <a:rPr lang="en-US" sz="1400" b="0" u="none" dirty="0">
                <a:solidFill>
                  <a:srgbClr val="000000"/>
                </a:solidFill>
              </a:rPr>
              <a:t> Chain of command</a:t>
            </a:r>
          </a:p>
          <a:p>
            <a:pPr lvl="2" algn="l" defTabSz="995363">
              <a:spcBef>
                <a:spcPct val="50000"/>
              </a:spcBef>
              <a:buFont typeface="Courier New" pitchFamily="49" charset="0"/>
              <a:buChar char="o"/>
            </a:pPr>
            <a:r>
              <a:rPr lang="en-US" sz="1400" b="0" u="none" dirty="0">
                <a:solidFill>
                  <a:srgbClr val="000000"/>
                </a:solidFill>
              </a:rPr>
              <a:t> General </a:t>
            </a:r>
            <a:r>
              <a:rPr lang="en-US" sz="1400" i="1" dirty="0">
                <a:solidFill>
                  <a:srgbClr val="000000"/>
                </a:solidFill>
              </a:rPr>
              <a:t>safety</a:t>
            </a:r>
            <a:r>
              <a:rPr lang="en-US" sz="1400" b="0" u="none" dirty="0">
                <a:solidFill>
                  <a:srgbClr val="000000"/>
                </a:solidFill>
              </a:rPr>
              <a:t> rules</a:t>
            </a:r>
          </a:p>
          <a:p>
            <a:pPr lvl="2" algn="l" defTabSz="995363">
              <a:spcBef>
                <a:spcPct val="50000"/>
              </a:spcBef>
              <a:buFont typeface="Courier New" pitchFamily="49" charset="0"/>
              <a:buChar char="o"/>
            </a:pPr>
            <a:r>
              <a:rPr lang="en-US" sz="1400" b="0" u="none" dirty="0">
                <a:solidFill>
                  <a:srgbClr val="000000"/>
                </a:solidFill>
              </a:rPr>
              <a:t> Behavioral </a:t>
            </a:r>
            <a:r>
              <a:rPr lang="en-US" sz="1400" b="0" u="none" dirty="0" smtClean="0">
                <a:solidFill>
                  <a:srgbClr val="000000"/>
                </a:solidFill>
              </a:rPr>
              <a:t>guidelines</a:t>
            </a:r>
            <a:endParaRPr lang="en-US" dirty="0"/>
          </a:p>
        </p:txBody>
      </p:sp>
      <p:sp>
        <p:nvSpPr>
          <p:cNvPr id="9" name="Rounded Rectangle 8"/>
          <p:cNvSpPr/>
          <p:nvPr/>
        </p:nvSpPr>
        <p:spPr>
          <a:xfrm>
            <a:off x="4419600" y="2819400"/>
            <a:ext cx="2057400" cy="990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Utilize  </a:t>
            </a:r>
            <a:r>
              <a:rPr lang="en-US" sz="1200" dirty="0" err="1" smtClean="0"/>
              <a:t>Covenanteyes</a:t>
            </a:r>
            <a:r>
              <a:rPr lang="en-US" sz="1200" dirty="0" smtClean="0"/>
              <a:t> or </a:t>
            </a:r>
            <a:r>
              <a:rPr lang="en-US" sz="1200" dirty="0" err="1" smtClean="0"/>
              <a:t>xxxchurch</a:t>
            </a:r>
            <a:r>
              <a:rPr lang="en-US" sz="1200" dirty="0" smtClean="0"/>
              <a:t> or other accountability programs on work and home computers</a:t>
            </a:r>
            <a:endParaRPr lang="en-US" sz="1200" dirty="0"/>
          </a:p>
        </p:txBody>
      </p:sp>
      <p:sp>
        <p:nvSpPr>
          <p:cNvPr id="12" name="TextBox 11"/>
          <p:cNvSpPr txBox="1"/>
          <p:nvPr/>
        </p:nvSpPr>
        <p:spPr>
          <a:xfrm>
            <a:off x="3200400" y="8610600"/>
            <a:ext cx="609600" cy="246221"/>
          </a:xfrm>
          <a:prstGeom prst="rect">
            <a:avLst/>
          </a:prstGeom>
          <a:noFill/>
        </p:spPr>
        <p:txBody>
          <a:bodyPr wrap="square" rtlCol="0">
            <a:spAutoFit/>
          </a:bodyPr>
          <a:lstStyle/>
          <a:p>
            <a:r>
              <a:rPr lang="en-US" sz="1000" dirty="0" smtClean="0"/>
              <a:t>22</a:t>
            </a:r>
            <a:endParaRPr lang="en-US" sz="1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7" name="Text Box 5"/>
          <p:cNvSpPr txBox="1">
            <a:spLocks noChangeArrowheads="1"/>
          </p:cNvSpPr>
          <p:nvPr/>
        </p:nvSpPr>
        <p:spPr bwMode="auto">
          <a:xfrm>
            <a:off x="258763" y="1692275"/>
            <a:ext cx="6781800" cy="304800"/>
          </a:xfrm>
          <a:prstGeom prst="rect">
            <a:avLst/>
          </a:prstGeom>
          <a:noFill/>
          <a:ln w="9525">
            <a:noFill/>
            <a:miter lim="800000"/>
            <a:headEnd/>
            <a:tailEnd/>
          </a:ln>
          <a:effectLst/>
        </p:spPr>
        <p:txBody>
          <a:bodyPr lIns="0" tIns="0" rIns="0" bIns="0">
            <a:spAutoFit/>
          </a:bodyPr>
          <a:lstStyle/>
          <a:p>
            <a:pPr algn="l" defTabSz="995363">
              <a:spcBef>
                <a:spcPct val="30000"/>
              </a:spcBef>
              <a:buClr>
                <a:srgbClr val="FF9900"/>
              </a:buClr>
              <a:buSzPct val="85000"/>
              <a:buFont typeface="Wingdings" pitchFamily="2" charset="2"/>
              <a:buNone/>
            </a:pPr>
            <a:r>
              <a:rPr lang="en-US" sz="2000" b="1" u="none" dirty="0">
                <a:solidFill>
                  <a:srgbClr val="003366"/>
                </a:solidFill>
                <a:latin typeface="+mj-lt"/>
              </a:rPr>
              <a:t>Five Keys to Protecting Yourself &amp; Your Ministry</a:t>
            </a:r>
          </a:p>
        </p:txBody>
      </p:sp>
      <p:sp>
        <p:nvSpPr>
          <p:cNvPr id="9" name="Text Box 3"/>
          <p:cNvSpPr txBox="1">
            <a:spLocks noChangeArrowheads="1"/>
          </p:cNvSpPr>
          <p:nvPr/>
        </p:nvSpPr>
        <p:spPr bwMode="auto">
          <a:xfrm>
            <a:off x="411163" y="2209800"/>
            <a:ext cx="4770437" cy="2569934"/>
          </a:xfrm>
          <a:prstGeom prst="rect">
            <a:avLst/>
          </a:prstGeom>
          <a:noFill/>
          <a:ln w="38100">
            <a:noFill/>
            <a:miter lim="800000"/>
            <a:headEnd/>
            <a:tailEnd type="none" w="lg" len="lg"/>
          </a:ln>
          <a:effectLst/>
        </p:spPr>
        <p:txBody>
          <a:bodyPr wrap="square">
            <a:spAutoFit/>
          </a:bodyPr>
          <a:lstStyle/>
          <a:p>
            <a:pPr algn="l" defTabSz="995363">
              <a:spcBef>
                <a:spcPct val="50000"/>
              </a:spcBef>
              <a:buSzPct val="90000"/>
              <a:buFont typeface="Wingdings" pitchFamily="2" charset="2"/>
              <a:buNone/>
            </a:pPr>
            <a:r>
              <a:rPr lang="en-US" sz="1400" dirty="0">
                <a:solidFill>
                  <a:srgbClr val="000000"/>
                </a:solidFill>
              </a:rPr>
              <a:t>  3. </a:t>
            </a:r>
            <a:r>
              <a:rPr lang="en-US" sz="1400" u="sng" dirty="0">
                <a:solidFill>
                  <a:srgbClr val="000000"/>
                </a:solidFill>
              </a:rPr>
              <a:t>Communicate With Parents</a:t>
            </a:r>
          </a:p>
          <a:p>
            <a:pPr marL="620713" lvl="1" algn="l" defTabSz="995363">
              <a:spcBef>
                <a:spcPct val="50000"/>
              </a:spcBef>
              <a:buFont typeface="Courier New" pitchFamily="49" charset="0"/>
              <a:buChar char="o"/>
            </a:pPr>
            <a:r>
              <a:rPr lang="en-US" sz="1400" b="0" u="none" dirty="0">
                <a:solidFill>
                  <a:srgbClr val="000000"/>
                </a:solidFill>
              </a:rPr>
              <a:t>  At least </a:t>
            </a:r>
            <a:r>
              <a:rPr lang="en-US" sz="1400" i="1" dirty="0">
                <a:solidFill>
                  <a:srgbClr val="000000"/>
                </a:solidFill>
              </a:rPr>
              <a:t>annually</a:t>
            </a:r>
          </a:p>
          <a:p>
            <a:pPr marL="620713" lvl="1" algn="l" defTabSz="995363">
              <a:spcBef>
                <a:spcPct val="50000"/>
              </a:spcBef>
              <a:buFont typeface="Courier New" pitchFamily="49" charset="0"/>
              <a:buChar char="o"/>
            </a:pPr>
            <a:r>
              <a:rPr lang="en-US" sz="1400" b="0" u="none" dirty="0">
                <a:solidFill>
                  <a:srgbClr val="000000"/>
                </a:solidFill>
              </a:rPr>
              <a:t>  Have </a:t>
            </a:r>
            <a:r>
              <a:rPr lang="en-US" sz="1400" i="1" dirty="0">
                <a:solidFill>
                  <a:srgbClr val="000000"/>
                </a:solidFill>
              </a:rPr>
              <a:t>entire</a:t>
            </a:r>
            <a:r>
              <a:rPr lang="en-US" sz="1400" b="0" u="none" dirty="0">
                <a:solidFill>
                  <a:srgbClr val="000000"/>
                </a:solidFill>
              </a:rPr>
              <a:t> team involved</a:t>
            </a:r>
          </a:p>
          <a:p>
            <a:pPr marL="620713" lvl="1" algn="l" defTabSz="995363">
              <a:spcBef>
                <a:spcPct val="50000"/>
              </a:spcBef>
              <a:buFont typeface="Courier New" pitchFamily="49" charset="0"/>
              <a:buChar char="o"/>
            </a:pPr>
            <a:r>
              <a:rPr lang="en-US" sz="1400" b="0" u="none" dirty="0">
                <a:solidFill>
                  <a:srgbClr val="000000"/>
                </a:solidFill>
              </a:rPr>
              <a:t>  Show clear goals</a:t>
            </a:r>
          </a:p>
          <a:p>
            <a:pPr marL="620713" lvl="1" algn="l" defTabSz="995363">
              <a:spcBef>
                <a:spcPct val="50000"/>
              </a:spcBef>
              <a:buFont typeface="Courier New" pitchFamily="49" charset="0"/>
              <a:buChar char="o"/>
            </a:pPr>
            <a:r>
              <a:rPr lang="en-US" sz="1400" b="0" u="none" dirty="0">
                <a:solidFill>
                  <a:srgbClr val="000000"/>
                </a:solidFill>
              </a:rPr>
              <a:t>  </a:t>
            </a:r>
            <a:r>
              <a:rPr lang="en-US" sz="1400" i="1" dirty="0">
                <a:solidFill>
                  <a:srgbClr val="000000"/>
                </a:solidFill>
              </a:rPr>
              <a:t>Review</a:t>
            </a:r>
            <a:r>
              <a:rPr lang="en-US" sz="1400" b="0" u="none" dirty="0">
                <a:solidFill>
                  <a:srgbClr val="000000"/>
                </a:solidFill>
              </a:rPr>
              <a:t> incidents or accidents (no names)</a:t>
            </a:r>
          </a:p>
          <a:p>
            <a:pPr marL="620713" lvl="1" algn="l" defTabSz="995363">
              <a:spcBef>
                <a:spcPct val="50000"/>
              </a:spcBef>
              <a:buFont typeface="Courier New" pitchFamily="49" charset="0"/>
              <a:buChar char="o"/>
            </a:pPr>
            <a:r>
              <a:rPr lang="en-US" sz="1400" b="0" u="none" dirty="0">
                <a:solidFill>
                  <a:srgbClr val="000000"/>
                </a:solidFill>
              </a:rPr>
              <a:t>  Student &amp; staff </a:t>
            </a:r>
            <a:r>
              <a:rPr lang="en-US" sz="1400" i="1" dirty="0">
                <a:solidFill>
                  <a:srgbClr val="000000"/>
                </a:solidFill>
              </a:rPr>
              <a:t>behavior</a:t>
            </a:r>
            <a:r>
              <a:rPr lang="en-US" sz="1400" b="0" u="none" dirty="0">
                <a:solidFill>
                  <a:srgbClr val="000000"/>
                </a:solidFill>
              </a:rPr>
              <a:t> policy</a:t>
            </a:r>
          </a:p>
          <a:p>
            <a:pPr marL="620713" lvl="1" algn="l" defTabSz="995363">
              <a:spcBef>
                <a:spcPct val="50000"/>
              </a:spcBef>
              <a:buFont typeface="Courier New" pitchFamily="49" charset="0"/>
              <a:buChar char="o"/>
            </a:pPr>
            <a:r>
              <a:rPr lang="en-US" sz="1400" b="0" u="none" dirty="0">
                <a:solidFill>
                  <a:srgbClr val="000000"/>
                </a:solidFill>
              </a:rPr>
              <a:t>  Parent notification </a:t>
            </a:r>
            <a:r>
              <a:rPr lang="en-US" sz="1400" b="0" u="none" dirty="0" smtClean="0">
                <a:solidFill>
                  <a:srgbClr val="000000"/>
                </a:solidFill>
              </a:rPr>
              <a:t>procedure</a:t>
            </a:r>
          </a:p>
          <a:p>
            <a:pPr marL="620713" lvl="1" algn="l" defTabSz="995363">
              <a:spcBef>
                <a:spcPct val="50000"/>
              </a:spcBef>
              <a:buFont typeface="Courier New" pitchFamily="49" charset="0"/>
              <a:buChar char="o"/>
            </a:pPr>
            <a:r>
              <a:rPr lang="en-US" sz="1400" dirty="0" smtClean="0">
                <a:solidFill>
                  <a:srgbClr val="000000"/>
                </a:solidFill>
              </a:rPr>
              <a:t>  Review what your goals/plans are</a:t>
            </a:r>
            <a:endParaRPr lang="en-US" sz="1400" b="0" u="none" dirty="0">
              <a:solidFill>
                <a:srgbClr val="000000"/>
              </a:solidFill>
            </a:endParaRPr>
          </a:p>
        </p:txBody>
      </p:sp>
      <p:sp>
        <p:nvSpPr>
          <p:cNvPr id="10" name="Text Box 3"/>
          <p:cNvSpPr txBox="1">
            <a:spLocks noChangeArrowheads="1"/>
          </p:cNvSpPr>
          <p:nvPr/>
        </p:nvSpPr>
        <p:spPr bwMode="auto">
          <a:xfrm>
            <a:off x="381000" y="4897666"/>
            <a:ext cx="5943600" cy="3539430"/>
          </a:xfrm>
          <a:prstGeom prst="rect">
            <a:avLst/>
          </a:prstGeom>
          <a:noFill/>
          <a:ln w="38100">
            <a:noFill/>
            <a:miter lim="800000"/>
            <a:headEnd/>
            <a:tailEnd type="none" w="lg" len="lg"/>
          </a:ln>
          <a:effectLst/>
        </p:spPr>
        <p:txBody>
          <a:bodyPr>
            <a:spAutoFit/>
          </a:bodyPr>
          <a:lstStyle/>
          <a:p>
            <a:pPr marL="63500" algn="l" defTabSz="995363">
              <a:spcBef>
                <a:spcPct val="50000"/>
              </a:spcBef>
              <a:buSzPct val="90000"/>
              <a:buFont typeface="Wingdings" pitchFamily="2" charset="2"/>
              <a:buNone/>
            </a:pPr>
            <a:r>
              <a:rPr lang="en-US" sz="1400" dirty="0">
                <a:solidFill>
                  <a:srgbClr val="000000"/>
                </a:solidFill>
              </a:rPr>
              <a:t> 4.</a:t>
            </a:r>
            <a:r>
              <a:rPr lang="en-US" sz="1400" b="0" dirty="0">
                <a:solidFill>
                  <a:srgbClr val="000000"/>
                </a:solidFill>
              </a:rPr>
              <a:t> </a:t>
            </a:r>
            <a:r>
              <a:rPr lang="en-US" sz="1400" u="sng" dirty="0">
                <a:solidFill>
                  <a:srgbClr val="000000"/>
                </a:solidFill>
              </a:rPr>
              <a:t>Review Each Activity With Safety in </a:t>
            </a:r>
            <a:r>
              <a:rPr lang="en-US" sz="1400" u="sng" dirty="0" smtClean="0">
                <a:solidFill>
                  <a:srgbClr val="000000"/>
                </a:solidFill>
              </a:rPr>
              <a:t>Mind</a:t>
            </a:r>
            <a:r>
              <a:rPr lang="en-US" sz="1400" b="0" u="sng" dirty="0" smtClean="0">
                <a:solidFill>
                  <a:srgbClr val="000000"/>
                </a:solidFill>
              </a:rPr>
              <a:t>     </a:t>
            </a:r>
            <a:endParaRPr lang="en-US" sz="1400" b="0" u="sng" dirty="0">
              <a:solidFill>
                <a:srgbClr val="000000"/>
              </a:solidFill>
            </a:endParaRPr>
          </a:p>
          <a:p>
            <a:pPr marL="685800" lvl="2" defTabSz="995363">
              <a:spcBef>
                <a:spcPct val="50000"/>
              </a:spcBef>
              <a:buFont typeface="Courier New" pitchFamily="49" charset="0"/>
              <a:buChar char="o"/>
            </a:pPr>
            <a:r>
              <a:rPr lang="en-US" sz="1400" b="0" u="none" dirty="0">
                <a:solidFill>
                  <a:srgbClr val="000000"/>
                </a:solidFill>
              </a:rPr>
              <a:t>  Will </a:t>
            </a:r>
            <a:r>
              <a:rPr lang="en-US" sz="1400" i="1" dirty="0">
                <a:solidFill>
                  <a:srgbClr val="000000"/>
                </a:solidFill>
              </a:rPr>
              <a:t>facility</a:t>
            </a:r>
            <a:r>
              <a:rPr lang="en-US" sz="1400" b="0" u="none" dirty="0">
                <a:solidFill>
                  <a:srgbClr val="000000"/>
                </a:solidFill>
              </a:rPr>
              <a:t>  be adequate?</a:t>
            </a:r>
          </a:p>
          <a:p>
            <a:pPr marL="685800" lvl="2" defTabSz="995363">
              <a:spcBef>
                <a:spcPct val="50000"/>
              </a:spcBef>
              <a:buFont typeface="Courier New" pitchFamily="49" charset="0"/>
              <a:buChar char="o"/>
            </a:pPr>
            <a:r>
              <a:rPr lang="en-US" sz="1400" b="0" u="none" dirty="0">
                <a:solidFill>
                  <a:srgbClr val="000000"/>
                </a:solidFill>
              </a:rPr>
              <a:t>  Review any incidents or accidents of </a:t>
            </a:r>
            <a:r>
              <a:rPr lang="en-US" sz="1400" i="1" dirty="0">
                <a:solidFill>
                  <a:srgbClr val="000000"/>
                </a:solidFill>
              </a:rPr>
              <a:t>past</a:t>
            </a:r>
            <a:r>
              <a:rPr lang="en-US" sz="1400" b="0" u="none" dirty="0">
                <a:solidFill>
                  <a:srgbClr val="000000"/>
                </a:solidFill>
              </a:rPr>
              <a:t> events</a:t>
            </a:r>
          </a:p>
          <a:p>
            <a:pPr marL="685800" lvl="2" defTabSz="995363">
              <a:spcBef>
                <a:spcPct val="50000"/>
              </a:spcBef>
              <a:buFont typeface="Courier New" pitchFamily="49" charset="0"/>
              <a:buChar char="o"/>
            </a:pPr>
            <a:r>
              <a:rPr lang="en-US" sz="1400" b="0" u="none" dirty="0">
                <a:solidFill>
                  <a:srgbClr val="000000"/>
                </a:solidFill>
              </a:rPr>
              <a:t>  Who keeps camp facility safe?</a:t>
            </a:r>
          </a:p>
          <a:p>
            <a:pPr marL="685800" lvl="2" defTabSz="995363">
              <a:spcBef>
                <a:spcPct val="50000"/>
              </a:spcBef>
              <a:buFont typeface="Courier New" pitchFamily="49" charset="0"/>
              <a:buChar char="o"/>
            </a:pPr>
            <a:r>
              <a:rPr lang="en-US" sz="1400" b="0" u="none" dirty="0">
                <a:solidFill>
                  <a:srgbClr val="000000"/>
                </a:solidFill>
              </a:rPr>
              <a:t>  Will any training be needed?</a:t>
            </a:r>
          </a:p>
          <a:p>
            <a:pPr marL="685800" lvl="2" defTabSz="995363">
              <a:spcBef>
                <a:spcPct val="50000"/>
              </a:spcBef>
              <a:buFont typeface="Courier New" pitchFamily="49" charset="0"/>
              <a:buChar char="o"/>
            </a:pPr>
            <a:r>
              <a:rPr lang="en-US" sz="1400" b="0" u="none" dirty="0">
                <a:solidFill>
                  <a:srgbClr val="000000"/>
                </a:solidFill>
              </a:rPr>
              <a:t>  What are </a:t>
            </a:r>
            <a:r>
              <a:rPr lang="en-US" sz="1400" i="1" dirty="0">
                <a:solidFill>
                  <a:srgbClr val="000000"/>
                </a:solidFill>
              </a:rPr>
              <a:t>possible</a:t>
            </a:r>
            <a:r>
              <a:rPr lang="en-US" sz="1400" b="0" u="none" dirty="0">
                <a:solidFill>
                  <a:srgbClr val="000000"/>
                </a:solidFill>
              </a:rPr>
              <a:t> injuries?</a:t>
            </a:r>
          </a:p>
          <a:p>
            <a:pPr marL="685800" lvl="2" defTabSz="995363">
              <a:spcBef>
                <a:spcPct val="50000"/>
              </a:spcBef>
              <a:buFont typeface="Courier New" pitchFamily="49" charset="0"/>
              <a:buChar char="o"/>
            </a:pPr>
            <a:r>
              <a:rPr lang="en-US" sz="1400" b="0" u="none" dirty="0">
                <a:solidFill>
                  <a:srgbClr val="000000"/>
                </a:solidFill>
              </a:rPr>
              <a:t>  </a:t>
            </a:r>
            <a:r>
              <a:rPr lang="en-US" sz="1400" b="0" u="none" dirty="0" smtClean="0">
                <a:solidFill>
                  <a:srgbClr val="000000"/>
                </a:solidFill>
              </a:rPr>
              <a:t>Feedback </a:t>
            </a:r>
            <a:r>
              <a:rPr lang="en-US" sz="1400" b="0" u="none" dirty="0">
                <a:solidFill>
                  <a:srgbClr val="000000"/>
                </a:solidFill>
              </a:rPr>
              <a:t>form kids or parents</a:t>
            </a:r>
          </a:p>
          <a:p>
            <a:pPr marL="685800" lvl="2" defTabSz="995363">
              <a:spcBef>
                <a:spcPct val="50000"/>
              </a:spcBef>
              <a:buFont typeface="Courier New" pitchFamily="49" charset="0"/>
              <a:buChar char="o"/>
            </a:pPr>
            <a:r>
              <a:rPr lang="en-US" sz="1400" b="0" u="none" dirty="0">
                <a:solidFill>
                  <a:srgbClr val="000000"/>
                </a:solidFill>
              </a:rPr>
              <a:t>  What is the condition of equipment? </a:t>
            </a:r>
            <a:endParaRPr lang="en-US" sz="1400" u="none" dirty="0">
              <a:solidFill>
                <a:srgbClr val="000000"/>
              </a:solidFill>
            </a:endParaRPr>
          </a:p>
          <a:p>
            <a:pPr marL="685800" lvl="2" defTabSz="995363">
              <a:spcBef>
                <a:spcPct val="50000"/>
              </a:spcBef>
              <a:buFont typeface="Courier New" pitchFamily="49" charset="0"/>
              <a:buChar char="o"/>
            </a:pPr>
            <a:endParaRPr lang="en-US" sz="1400" b="0" dirty="0" smtClean="0">
              <a:solidFill>
                <a:srgbClr val="000000"/>
              </a:solidFill>
            </a:endParaRPr>
          </a:p>
          <a:p>
            <a:pPr marL="60325" lvl="2" defTabSz="995363">
              <a:spcBef>
                <a:spcPct val="50000"/>
              </a:spcBef>
            </a:pPr>
            <a:r>
              <a:rPr lang="en-US" sz="1400" b="1" u="none" dirty="0" smtClean="0">
                <a:solidFill>
                  <a:srgbClr val="003366"/>
                </a:solidFill>
              </a:rPr>
              <a:t>Group Activity</a:t>
            </a:r>
          </a:p>
          <a:p>
            <a:pPr marL="60325" lvl="2" defTabSz="995363">
              <a:spcBef>
                <a:spcPct val="50000"/>
              </a:spcBef>
            </a:pPr>
            <a:r>
              <a:rPr lang="en-US" sz="1400" b="1" u="none" dirty="0" smtClean="0">
                <a:solidFill>
                  <a:srgbClr val="003366"/>
                </a:solidFill>
              </a:rPr>
              <a:t>1. </a:t>
            </a:r>
            <a:r>
              <a:rPr lang="en-US" sz="1400" b="1" dirty="0" smtClean="0">
                <a:solidFill>
                  <a:srgbClr val="003366"/>
                </a:solidFill>
              </a:rPr>
              <a:t> Create an agenda for your next parent meeting</a:t>
            </a:r>
            <a:endParaRPr lang="en-US" sz="1400" b="1" u="none" dirty="0" smtClean="0">
              <a:solidFill>
                <a:srgbClr val="003366"/>
              </a:solidFill>
            </a:endParaRPr>
          </a:p>
        </p:txBody>
      </p:sp>
      <p:sp>
        <p:nvSpPr>
          <p:cNvPr id="11" name="TextBox 10"/>
          <p:cNvSpPr txBox="1"/>
          <p:nvPr/>
        </p:nvSpPr>
        <p:spPr>
          <a:xfrm>
            <a:off x="3200400" y="8610600"/>
            <a:ext cx="609600" cy="246221"/>
          </a:xfrm>
          <a:prstGeom prst="rect">
            <a:avLst/>
          </a:prstGeom>
          <a:noFill/>
        </p:spPr>
        <p:txBody>
          <a:bodyPr wrap="square" rtlCol="0">
            <a:spAutoFit/>
          </a:bodyPr>
          <a:lstStyle/>
          <a:p>
            <a:r>
              <a:rPr lang="en-US" sz="1000" dirty="0" smtClean="0"/>
              <a:t>23</a:t>
            </a:r>
            <a:endParaRPr lang="en-US" sz="1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7" name="Text Box 3"/>
          <p:cNvSpPr txBox="1">
            <a:spLocks noChangeArrowheads="1"/>
          </p:cNvSpPr>
          <p:nvPr/>
        </p:nvSpPr>
        <p:spPr bwMode="auto">
          <a:xfrm>
            <a:off x="533400" y="2743200"/>
            <a:ext cx="5989637" cy="5832366"/>
          </a:xfrm>
          <a:prstGeom prst="rect">
            <a:avLst/>
          </a:prstGeom>
          <a:noFill/>
          <a:ln w="38100">
            <a:noFill/>
            <a:miter lim="800000"/>
            <a:headEnd/>
            <a:tailEnd type="none" w="lg" len="lg"/>
          </a:ln>
          <a:effectLst/>
        </p:spPr>
        <p:txBody>
          <a:bodyPr wrap="square">
            <a:spAutoFit/>
          </a:bodyPr>
          <a:lstStyle/>
          <a:p>
            <a:pPr algn="l" defTabSz="995363">
              <a:spcBef>
                <a:spcPct val="50000"/>
              </a:spcBef>
              <a:buSzPct val="90000"/>
              <a:buFont typeface="Wingdings" pitchFamily="2" charset="2"/>
              <a:buNone/>
            </a:pPr>
            <a:r>
              <a:rPr lang="en-US" sz="1400" b="0" dirty="0">
                <a:solidFill>
                  <a:srgbClr val="000000"/>
                </a:solidFill>
              </a:rPr>
              <a:t>  </a:t>
            </a:r>
            <a:r>
              <a:rPr lang="en-US" sz="1400" dirty="0">
                <a:solidFill>
                  <a:srgbClr val="000000"/>
                </a:solidFill>
              </a:rPr>
              <a:t>5. </a:t>
            </a:r>
            <a:r>
              <a:rPr lang="en-US" sz="1400" u="sng" dirty="0">
                <a:solidFill>
                  <a:srgbClr val="000000"/>
                </a:solidFill>
              </a:rPr>
              <a:t>Complete Background Checks on All Volunteers and Staff</a:t>
            </a:r>
          </a:p>
          <a:p>
            <a:pPr lvl="1" algn="l" defTabSz="995363">
              <a:spcBef>
                <a:spcPct val="50000"/>
              </a:spcBef>
              <a:buFont typeface="Courier New" pitchFamily="49" charset="0"/>
              <a:buChar char="o"/>
            </a:pPr>
            <a:r>
              <a:rPr lang="en-US" sz="1400" b="0" u="none" dirty="0">
                <a:solidFill>
                  <a:srgbClr val="000000"/>
                </a:solidFill>
              </a:rPr>
              <a:t>  Ask if they have any </a:t>
            </a:r>
            <a:r>
              <a:rPr lang="en-US" sz="1400" i="1" dirty="0">
                <a:solidFill>
                  <a:srgbClr val="000000"/>
                </a:solidFill>
              </a:rPr>
              <a:t>convictions</a:t>
            </a:r>
            <a:r>
              <a:rPr lang="en-US" sz="1400" b="0" u="none" dirty="0">
                <a:solidFill>
                  <a:srgbClr val="000000"/>
                </a:solidFill>
              </a:rPr>
              <a:t> of any kind</a:t>
            </a:r>
          </a:p>
          <a:p>
            <a:pPr lvl="1" algn="l" defTabSz="995363">
              <a:spcBef>
                <a:spcPct val="50000"/>
              </a:spcBef>
              <a:buFont typeface="Courier New" pitchFamily="49" charset="0"/>
              <a:buChar char="o"/>
            </a:pPr>
            <a:r>
              <a:rPr lang="en-US" sz="1400" b="0" u="none" dirty="0">
                <a:solidFill>
                  <a:srgbClr val="000000"/>
                </a:solidFill>
              </a:rPr>
              <a:t>  Ask if they have any </a:t>
            </a:r>
            <a:r>
              <a:rPr lang="en-US" sz="1400" i="1" dirty="0">
                <a:solidFill>
                  <a:srgbClr val="000000"/>
                </a:solidFill>
              </a:rPr>
              <a:t>sexual</a:t>
            </a:r>
            <a:r>
              <a:rPr lang="en-US" sz="1400" b="0" u="none" dirty="0">
                <a:solidFill>
                  <a:srgbClr val="000000"/>
                </a:solidFill>
              </a:rPr>
              <a:t> abuse allegations or convictions</a:t>
            </a:r>
          </a:p>
          <a:p>
            <a:pPr lvl="1" algn="l" defTabSz="995363">
              <a:spcBef>
                <a:spcPct val="50000"/>
              </a:spcBef>
              <a:buFont typeface="Courier New" pitchFamily="49" charset="0"/>
              <a:buChar char="o"/>
            </a:pPr>
            <a:r>
              <a:rPr lang="en-US" sz="1400" b="0" u="none" dirty="0">
                <a:solidFill>
                  <a:srgbClr val="000000"/>
                </a:solidFill>
              </a:rPr>
              <a:t>  Ask if they have had any kind of claims made against them for </a:t>
            </a:r>
            <a:r>
              <a:rPr lang="en-US" sz="1400" i="1" dirty="0">
                <a:solidFill>
                  <a:srgbClr val="000000"/>
                </a:solidFill>
              </a:rPr>
              <a:t>fraud</a:t>
            </a:r>
          </a:p>
          <a:p>
            <a:pPr lvl="1" algn="l" defTabSz="995363">
              <a:spcBef>
                <a:spcPct val="50000"/>
              </a:spcBef>
              <a:buFont typeface="Courier New" pitchFamily="49" charset="0"/>
              <a:buChar char="o"/>
            </a:pPr>
            <a:r>
              <a:rPr lang="en-US" sz="1400" b="0" u="none" dirty="0">
                <a:solidFill>
                  <a:srgbClr val="000000"/>
                </a:solidFill>
              </a:rPr>
              <a:t>  Complete bi-annual checks, keep on file</a:t>
            </a:r>
          </a:p>
          <a:p>
            <a:pPr lvl="1" algn="l" defTabSz="995363">
              <a:spcBef>
                <a:spcPct val="50000"/>
              </a:spcBef>
              <a:buFont typeface="Courier New" pitchFamily="49" charset="0"/>
              <a:buChar char="o"/>
            </a:pPr>
            <a:r>
              <a:rPr lang="en-US" sz="1400" b="0" u="none" dirty="0">
                <a:solidFill>
                  <a:srgbClr val="000000"/>
                </a:solidFill>
              </a:rPr>
              <a:t>  Do complete reference check, be specific</a:t>
            </a:r>
            <a:r>
              <a:rPr lang="en-US" sz="1400" b="0" u="none" dirty="0" smtClean="0">
                <a:solidFill>
                  <a:srgbClr val="000000"/>
                </a:solidFill>
              </a:rPr>
              <a:t>…..</a:t>
            </a:r>
          </a:p>
          <a:p>
            <a:pPr lvl="1" algn="l" defTabSz="995363">
              <a:spcBef>
                <a:spcPct val="50000"/>
              </a:spcBef>
              <a:buFont typeface="Courier New" pitchFamily="49" charset="0"/>
              <a:buChar char="o"/>
            </a:pPr>
            <a:endParaRPr lang="en-US" sz="1400" dirty="0" smtClean="0">
              <a:solidFill>
                <a:srgbClr val="000000"/>
              </a:solidFill>
            </a:endParaRPr>
          </a:p>
          <a:p>
            <a:pPr lvl="1" algn="l" defTabSz="995363">
              <a:spcBef>
                <a:spcPct val="50000"/>
              </a:spcBef>
            </a:pPr>
            <a:r>
              <a:rPr lang="en-US" sz="1400" b="0" u="none" dirty="0" smtClean="0">
                <a:solidFill>
                  <a:srgbClr val="000000"/>
                </a:solidFill>
              </a:rPr>
              <a:t>Who do you screen?  </a:t>
            </a:r>
            <a:r>
              <a:rPr lang="en-US" sz="2000" b="1" u="none" dirty="0" smtClean="0">
                <a:solidFill>
                  <a:srgbClr val="FF0000"/>
                </a:solidFill>
              </a:rPr>
              <a:t>EVERYONE</a:t>
            </a:r>
          </a:p>
          <a:p>
            <a:pPr lvl="1" algn="l" defTabSz="995363">
              <a:spcBef>
                <a:spcPct val="50000"/>
              </a:spcBef>
              <a:buFont typeface="Courier New" pitchFamily="49" charset="0"/>
              <a:buChar char="o"/>
            </a:pPr>
            <a:endParaRPr lang="en-US" sz="1400" dirty="0" smtClean="0">
              <a:solidFill>
                <a:srgbClr val="000000"/>
              </a:solidFill>
            </a:endParaRPr>
          </a:p>
          <a:p>
            <a:pPr lvl="1" algn="l" defTabSz="995363">
              <a:spcBef>
                <a:spcPct val="50000"/>
              </a:spcBef>
              <a:buFont typeface="Courier New" pitchFamily="49" charset="0"/>
              <a:buChar char="o"/>
            </a:pPr>
            <a:endParaRPr lang="en-US" sz="1400" b="0" u="none" dirty="0" smtClean="0">
              <a:solidFill>
                <a:srgbClr val="000000"/>
              </a:solidFill>
            </a:endParaRPr>
          </a:p>
          <a:p>
            <a:pPr lvl="1" algn="l" defTabSz="995363">
              <a:spcBef>
                <a:spcPct val="50000"/>
              </a:spcBef>
            </a:pPr>
            <a:r>
              <a:rPr lang="en-US" sz="1400" dirty="0" smtClean="0">
                <a:solidFill>
                  <a:srgbClr val="000000"/>
                </a:solidFill>
              </a:rPr>
              <a:t>The cost of background checks and or screening can vary. Here are some examples.</a:t>
            </a:r>
          </a:p>
          <a:p>
            <a:pPr lvl="1" algn="l" defTabSz="995363">
              <a:spcBef>
                <a:spcPct val="50000"/>
              </a:spcBef>
            </a:pPr>
            <a:r>
              <a:rPr lang="en-US" sz="1400" dirty="0" smtClean="0">
                <a:solidFill>
                  <a:srgbClr val="000000"/>
                </a:solidFill>
              </a:rPr>
              <a:t>Basic screening 	$20.00  National sex offender, national criminal, 		address check,  one county criminal check</a:t>
            </a:r>
          </a:p>
          <a:p>
            <a:pPr lvl="1" algn="l" defTabSz="995363">
              <a:spcBef>
                <a:spcPct val="50000"/>
              </a:spcBef>
            </a:pPr>
            <a:r>
              <a:rPr lang="en-US" sz="1400" dirty="0" smtClean="0">
                <a:solidFill>
                  <a:srgbClr val="000000"/>
                </a:solidFill>
              </a:rPr>
              <a:t>Upgrade	$30.00  Same as above, but also up to three counties</a:t>
            </a:r>
          </a:p>
          <a:p>
            <a:pPr lvl="1" algn="l" defTabSz="995363">
              <a:spcBef>
                <a:spcPct val="50000"/>
              </a:spcBef>
            </a:pPr>
            <a:r>
              <a:rPr lang="en-US" sz="1400" dirty="0" smtClean="0">
                <a:solidFill>
                  <a:srgbClr val="000000"/>
                </a:solidFill>
              </a:rPr>
              <a:t>You can also check for personal reference verification, licensing, employment credit report, citizenship, legal right to work, and education verification. </a:t>
            </a:r>
          </a:p>
          <a:p>
            <a:pPr lvl="1" algn="l" defTabSz="995363">
              <a:spcBef>
                <a:spcPct val="50000"/>
              </a:spcBef>
            </a:pPr>
            <a:endParaRPr lang="en-US" sz="1400" b="0" u="none" dirty="0" smtClean="0">
              <a:solidFill>
                <a:srgbClr val="000000"/>
              </a:solidFill>
            </a:endParaRPr>
          </a:p>
        </p:txBody>
      </p:sp>
      <p:sp>
        <p:nvSpPr>
          <p:cNvPr id="9" name="Text Box 5"/>
          <p:cNvSpPr txBox="1">
            <a:spLocks noChangeArrowheads="1"/>
          </p:cNvSpPr>
          <p:nvPr/>
        </p:nvSpPr>
        <p:spPr bwMode="auto">
          <a:xfrm>
            <a:off x="304800" y="1752600"/>
            <a:ext cx="6781800" cy="304800"/>
          </a:xfrm>
          <a:prstGeom prst="rect">
            <a:avLst/>
          </a:prstGeom>
          <a:noFill/>
          <a:ln w="9525">
            <a:noFill/>
            <a:miter lim="800000"/>
            <a:headEnd/>
            <a:tailEnd/>
          </a:ln>
          <a:effectLst/>
        </p:spPr>
        <p:txBody>
          <a:bodyPr lIns="0" tIns="0" rIns="0" bIns="0">
            <a:spAutoFit/>
          </a:bodyPr>
          <a:lstStyle/>
          <a:p>
            <a:pPr algn="l" defTabSz="995363">
              <a:spcBef>
                <a:spcPct val="30000"/>
              </a:spcBef>
              <a:buClr>
                <a:srgbClr val="FF9900"/>
              </a:buClr>
              <a:buSzPct val="85000"/>
              <a:buFont typeface="Wingdings" pitchFamily="2" charset="2"/>
              <a:buNone/>
            </a:pPr>
            <a:r>
              <a:rPr lang="en-US" sz="2000" b="1" u="none" dirty="0">
                <a:solidFill>
                  <a:srgbClr val="003366"/>
                </a:solidFill>
                <a:latin typeface="+mj-lt"/>
              </a:rPr>
              <a:t>Five Keys to Protecting Yourself &amp; Your Ministry</a:t>
            </a:r>
          </a:p>
        </p:txBody>
      </p:sp>
      <p:sp>
        <p:nvSpPr>
          <p:cNvPr id="10" name="Rounded Rectangle 9"/>
          <p:cNvSpPr/>
          <p:nvPr/>
        </p:nvSpPr>
        <p:spPr>
          <a:xfrm>
            <a:off x="4419600" y="4648200"/>
            <a:ext cx="2286000" cy="990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Brotherhood Mutual offers help in this area. Go to </a:t>
            </a:r>
          </a:p>
          <a:p>
            <a:pPr algn="ctr"/>
            <a:r>
              <a:rPr lang="en-US" sz="1200" dirty="0" smtClean="0"/>
              <a:t>www brotherhoodmutual.com</a:t>
            </a:r>
            <a:endParaRPr lang="en-US" sz="1200" dirty="0">
              <a:solidFill>
                <a:schemeClr val="bg1"/>
              </a:solidFill>
            </a:endParaRPr>
          </a:p>
        </p:txBody>
      </p:sp>
      <p:sp>
        <p:nvSpPr>
          <p:cNvPr id="11" name="TextBox 10"/>
          <p:cNvSpPr txBox="1"/>
          <p:nvPr/>
        </p:nvSpPr>
        <p:spPr>
          <a:xfrm>
            <a:off x="3200400" y="8610600"/>
            <a:ext cx="609600" cy="246221"/>
          </a:xfrm>
          <a:prstGeom prst="rect">
            <a:avLst/>
          </a:prstGeom>
          <a:noFill/>
        </p:spPr>
        <p:txBody>
          <a:bodyPr wrap="square" rtlCol="0">
            <a:spAutoFit/>
          </a:bodyPr>
          <a:lstStyle/>
          <a:p>
            <a:r>
              <a:rPr lang="en-US" sz="1000" dirty="0" smtClean="0"/>
              <a:t>24</a:t>
            </a:r>
            <a:endParaRPr lang="en-US" sz="1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9" name="Text Box 5"/>
          <p:cNvSpPr txBox="1">
            <a:spLocks noChangeArrowheads="1"/>
          </p:cNvSpPr>
          <p:nvPr/>
        </p:nvSpPr>
        <p:spPr bwMode="auto">
          <a:xfrm>
            <a:off x="304800" y="1600200"/>
            <a:ext cx="4038600" cy="304800"/>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r>
              <a:rPr lang="en-US" sz="2000" b="1" u="none" dirty="0" smtClean="0">
                <a:solidFill>
                  <a:srgbClr val="003366"/>
                </a:solidFill>
                <a:latin typeface="+mj-lt"/>
              </a:rPr>
              <a:t>Student Code of Behavior</a:t>
            </a:r>
            <a:endParaRPr lang="en-US" sz="2000" b="1" u="none" dirty="0">
              <a:solidFill>
                <a:srgbClr val="003366"/>
              </a:solidFill>
              <a:latin typeface="+mj-lt"/>
            </a:endParaRPr>
          </a:p>
        </p:txBody>
      </p:sp>
      <p:sp>
        <p:nvSpPr>
          <p:cNvPr id="10" name="Rectangle 1"/>
          <p:cNvSpPr>
            <a:spLocks noChangeArrowheads="1"/>
          </p:cNvSpPr>
          <p:nvPr/>
        </p:nvSpPr>
        <p:spPr bwMode="auto">
          <a:xfrm>
            <a:off x="685800" y="3810000"/>
            <a:ext cx="5562600" cy="46628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76250" algn="l"/>
              </a:tabLst>
            </a:pPr>
            <a:r>
              <a:rPr kumimoji="0" lang="en-US"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Student Code of Behavior</a:t>
            </a:r>
          </a:p>
          <a:p>
            <a:pPr marL="0" marR="0" lvl="0" indent="0" algn="l" defTabSz="914400" rtl="0" eaLnBrk="1" fontAlgn="base" latinLnBrk="0" hangingPunct="1">
              <a:lnSpc>
                <a:spcPct val="100000"/>
              </a:lnSpc>
              <a:spcBef>
                <a:spcPct val="0"/>
              </a:spcBef>
              <a:spcAft>
                <a:spcPct val="0"/>
              </a:spcAft>
              <a:buClrTx/>
              <a:buSzTx/>
              <a:buFontTx/>
              <a:buNone/>
              <a:tabLst>
                <a:tab pos="476250" algn="l"/>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rPr>
              <a:t>Rules of Behavior Expected of Each Student</a:t>
            </a:r>
            <a:endParaRPr kumimoji="0" lang="en-US" sz="90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alcohol</a:t>
            </a:r>
            <a:endParaRPr kumimoji="0" lang="en-US" sz="90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Attendance at all meetings is mandatory</a:t>
            </a:r>
            <a:endParaRPr kumimoji="0" lang="en-US" sz="90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guys in girls sleeping quarters (vice versa, too)</a:t>
            </a:r>
            <a:endParaRPr kumimoji="0" lang="en-US" sz="90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Follow curfew</a:t>
            </a:r>
            <a:endParaRPr kumimoji="0" lang="en-US" sz="90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smoking</a:t>
            </a:r>
            <a:endParaRPr kumimoji="0" lang="en-US" sz="90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drugs of any kind allowed except prescriptions</a:t>
            </a:r>
            <a:endParaRPr kumimoji="0" lang="en-US" sz="90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electronic devices such as </a:t>
            </a:r>
            <a:r>
              <a:rPr kumimoji="0" lang="en-US" sz="9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gameboys</a:t>
            </a: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9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Tape,CD</a:t>
            </a: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radios/cell phones or computers allowed</a:t>
            </a:r>
            <a:endParaRPr kumimoji="0" lang="en-US" sz="90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Dress to be modest and consistent with biblical standards</a:t>
            </a:r>
            <a:endParaRPr kumimoji="0" lang="en-US" sz="90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One piece swim suits</a:t>
            </a:r>
            <a:endParaRPr kumimoji="0" lang="en-US" sz="900" i="0" u="none" strike="noStrike" cap="none" normalizeH="0" baseline="0" dirty="0" smtClean="0">
              <a:ln>
                <a:noFill/>
              </a:ln>
              <a:solidFill>
                <a:schemeClr val="tx1"/>
              </a:solidFill>
              <a:effectLst/>
              <a:latin typeface="Arial" pitchFamily="34" charset="0"/>
            </a:endParaRPr>
          </a:p>
          <a:p>
            <a:pPr marL="0" lvl="1" eaLnBrk="0" fontAlgn="base" hangingPunct="0">
              <a:spcBef>
                <a:spcPct val="0"/>
              </a:spcBef>
              <a:spcAft>
                <a:spcPct val="0"/>
              </a:spcAft>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Parent and Student Release Statement:</a:t>
            </a: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endParaRPr kumimoji="0" lang="en-US" sz="9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 a parent/legal guardian of (name of student), I have reviewed the information about the youth ministry activity/event and give my permission for the subject of this release to be involved in the overall activities and in the specific activities that I have initialed above.</a:t>
            </a:r>
            <a:endParaRPr kumimoji="0" lang="en-US" sz="9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I/We have reviewed the rules of the activity and agree that the subject of this release will abide by them.  I/We also acknowledge that if the subject of the release has to return home early for discipline violations, it will be at my/our expense.</a:t>
            </a: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endParaRPr kumimoji="0" lang="en-US" sz="9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 consent to the use of any video images, photographs, audio recordings, or any other visual or audio reproduction that may be taken of the subject of this release during the activity/event to be used, distributed, or shown as (name of the church or organization) sees fit.</a:t>
            </a:r>
            <a:endParaRPr kumimoji="0" lang="en-US" sz="9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I/We understand all reasonable safety precautions will be taken at all times by the (name of the church or organization) and its agents during the events and activities.  I/We understand the possibility of unforeseen hazards and know the inherent possibility of risk.  I/We agree not to hold (name of church or organization), its leaders, employees, and volunteer staff liable for damages, losses, diseases, or injuries incurred by the subject of this form.</a:t>
            </a: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endParaRPr kumimoji="0" lang="en-US" sz="9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Parent/Guardian Signature __________________________________</a:t>
            </a:r>
            <a:endParaRPr kumimoji="0" lang="en-US" sz="9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Student Signature __________________________________________</a:t>
            </a:r>
            <a:endParaRPr kumimoji="0" lang="en-US" sz="9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6250" algn="l"/>
              </a:tabLst>
            </a:pPr>
            <a:r>
              <a:rPr kumimoji="0" lang="en-US" sz="9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Date _______________</a:t>
            </a:r>
            <a:endParaRPr kumimoji="0" lang="en-US" sz="900" i="0" u="none" strike="noStrike" cap="none" normalizeH="0" baseline="0" dirty="0" smtClean="0">
              <a:ln>
                <a:noFill/>
              </a:ln>
              <a:solidFill>
                <a:schemeClr val="tx1"/>
              </a:solidFill>
              <a:effectLst/>
              <a:latin typeface="Arial" pitchFamily="34" charset="0"/>
            </a:endParaRPr>
          </a:p>
        </p:txBody>
      </p:sp>
      <p:sp>
        <p:nvSpPr>
          <p:cNvPr id="11" name="TextBox 10"/>
          <p:cNvSpPr txBox="1"/>
          <p:nvPr/>
        </p:nvSpPr>
        <p:spPr>
          <a:xfrm>
            <a:off x="685800" y="2057400"/>
            <a:ext cx="4876800" cy="1384995"/>
          </a:xfrm>
          <a:prstGeom prst="rect">
            <a:avLst/>
          </a:prstGeom>
          <a:noFill/>
        </p:spPr>
        <p:txBody>
          <a:bodyPr wrap="square" rtlCol="0">
            <a:spAutoFit/>
          </a:bodyPr>
          <a:lstStyle/>
          <a:p>
            <a:r>
              <a:rPr lang="en-US" sz="1400" dirty="0" smtClean="0"/>
              <a:t>There are many good reasons why your ministry should adopt a code of behavior.  Can you name three?</a:t>
            </a:r>
          </a:p>
          <a:p>
            <a:endParaRPr lang="en-US" sz="1400" dirty="0" smtClean="0"/>
          </a:p>
          <a:p>
            <a:r>
              <a:rPr lang="en-US" sz="1400" dirty="0" smtClean="0"/>
              <a:t>1._______________________________________</a:t>
            </a:r>
          </a:p>
          <a:p>
            <a:r>
              <a:rPr lang="en-US" sz="1400" dirty="0" smtClean="0"/>
              <a:t>2._______________________________________</a:t>
            </a:r>
          </a:p>
          <a:p>
            <a:r>
              <a:rPr lang="en-US" sz="1400" dirty="0" smtClean="0"/>
              <a:t>3._______________________________________</a:t>
            </a:r>
            <a:endParaRPr lang="en-US" sz="1400" dirty="0"/>
          </a:p>
        </p:txBody>
      </p:sp>
      <p:sp>
        <p:nvSpPr>
          <p:cNvPr id="12" name="Rounded Rectangle 11"/>
          <p:cNvSpPr/>
          <p:nvPr/>
        </p:nvSpPr>
        <p:spPr>
          <a:xfrm>
            <a:off x="4572000" y="3505200"/>
            <a:ext cx="2057400" cy="990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Be prepared to enforce it consistently. Can be completed once then just reviewed annually</a:t>
            </a:r>
            <a:endParaRPr lang="en-US" sz="1200" dirty="0"/>
          </a:p>
        </p:txBody>
      </p:sp>
      <p:sp>
        <p:nvSpPr>
          <p:cNvPr id="13" name="TextBox 12"/>
          <p:cNvSpPr txBox="1"/>
          <p:nvPr/>
        </p:nvSpPr>
        <p:spPr>
          <a:xfrm>
            <a:off x="3200400" y="8610600"/>
            <a:ext cx="609600" cy="246221"/>
          </a:xfrm>
          <a:prstGeom prst="rect">
            <a:avLst/>
          </a:prstGeom>
          <a:noFill/>
        </p:spPr>
        <p:txBody>
          <a:bodyPr wrap="square" rtlCol="0">
            <a:spAutoFit/>
          </a:bodyPr>
          <a:lstStyle/>
          <a:p>
            <a:r>
              <a:rPr lang="en-US" sz="1000" dirty="0" smtClean="0"/>
              <a:t>25</a:t>
            </a:r>
            <a:endParaRPr lang="en-US" sz="1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7" name="TextBox 6"/>
          <p:cNvSpPr txBox="1"/>
          <p:nvPr/>
        </p:nvSpPr>
        <p:spPr>
          <a:xfrm>
            <a:off x="381000" y="1600200"/>
            <a:ext cx="4572000" cy="400110"/>
          </a:xfrm>
          <a:prstGeom prst="rect">
            <a:avLst/>
          </a:prstGeom>
          <a:noFill/>
        </p:spPr>
        <p:txBody>
          <a:bodyPr wrap="square" rtlCol="0">
            <a:spAutoFit/>
          </a:bodyPr>
          <a:lstStyle/>
          <a:p>
            <a:r>
              <a:rPr lang="en-US" sz="2000" b="1" dirty="0" smtClean="0">
                <a:solidFill>
                  <a:srgbClr val="003366"/>
                </a:solidFill>
              </a:rPr>
              <a:t>Safety Centered Children's Program </a:t>
            </a:r>
            <a:endParaRPr lang="en-US" sz="2000" b="1" dirty="0">
              <a:solidFill>
                <a:srgbClr val="003366"/>
              </a:solidFill>
            </a:endParaRPr>
          </a:p>
        </p:txBody>
      </p:sp>
      <p:sp>
        <p:nvSpPr>
          <p:cNvPr id="9" name="TextBox 8"/>
          <p:cNvSpPr txBox="1"/>
          <p:nvPr/>
        </p:nvSpPr>
        <p:spPr>
          <a:xfrm>
            <a:off x="685800" y="2209800"/>
            <a:ext cx="6172200" cy="3447098"/>
          </a:xfrm>
          <a:prstGeom prst="rect">
            <a:avLst/>
          </a:prstGeom>
          <a:noFill/>
        </p:spPr>
        <p:txBody>
          <a:bodyPr wrap="square" rtlCol="0">
            <a:spAutoFit/>
          </a:bodyPr>
          <a:lstStyle/>
          <a:p>
            <a:r>
              <a:rPr lang="en-US" sz="1400" dirty="0" smtClean="0"/>
              <a:t>We have taken the best of the best and compiled a list of what we believe should be part of every safety centered children's program.  Each ministry is different so there may be a need to add additional policies. But this gives you a good start.</a:t>
            </a:r>
          </a:p>
          <a:p>
            <a:endParaRPr lang="en-US" dirty="0"/>
          </a:p>
          <a:p>
            <a:pPr lvl="1">
              <a:buFont typeface="Courier New" pitchFamily="49" charset="0"/>
              <a:buChar char="o"/>
            </a:pPr>
            <a:r>
              <a:rPr lang="en-US" sz="1400" dirty="0" smtClean="0"/>
              <a:t> Background check policy for all volunteers and paid staff</a:t>
            </a:r>
          </a:p>
          <a:p>
            <a:pPr lvl="1">
              <a:buFont typeface="Courier New" pitchFamily="49" charset="0"/>
              <a:buChar char="o"/>
            </a:pPr>
            <a:r>
              <a:rPr lang="en-US" sz="1400" dirty="0"/>
              <a:t> </a:t>
            </a:r>
            <a:r>
              <a:rPr lang="en-US" sz="1400" dirty="0" smtClean="0"/>
              <a:t>Sexual abuse and reporting policy</a:t>
            </a:r>
          </a:p>
          <a:p>
            <a:pPr lvl="1">
              <a:buFont typeface="Courier New" pitchFamily="49" charset="0"/>
              <a:buChar char="o"/>
            </a:pPr>
            <a:r>
              <a:rPr lang="en-US" sz="1400" dirty="0"/>
              <a:t> </a:t>
            </a:r>
            <a:r>
              <a:rPr lang="en-US" sz="1400" dirty="0" smtClean="0"/>
              <a:t>Child abuse policy including reporting</a:t>
            </a:r>
          </a:p>
          <a:p>
            <a:pPr lvl="1">
              <a:buFont typeface="Courier New" pitchFamily="49" charset="0"/>
              <a:buChar char="o"/>
            </a:pPr>
            <a:r>
              <a:rPr lang="en-US" sz="1400" dirty="0"/>
              <a:t> </a:t>
            </a:r>
            <a:r>
              <a:rPr lang="en-US" sz="1400" dirty="0" smtClean="0"/>
              <a:t>Safe kids training annually for all staff</a:t>
            </a:r>
          </a:p>
          <a:p>
            <a:pPr lvl="1">
              <a:buFont typeface="Courier New" pitchFamily="49" charset="0"/>
              <a:buChar char="o"/>
            </a:pPr>
            <a:r>
              <a:rPr lang="en-US" sz="1400" dirty="0" smtClean="0"/>
              <a:t> Mandatory applications for all staff</a:t>
            </a:r>
          </a:p>
          <a:p>
            <a:pPr lvl="1">
              <a:buFont typeface="Courier New" pitchFamily="49" charset="0"/>
              <a:buChar char="o"/>
            </a:pPr>
            <a:r>
              <a:rPr lang="en-US" sz="1400" dirty="0"/>
              <a:t> </a:t>
            </a:r>
            <a:r>
              <a:rPr lang="en-US" sz="1400" dirty="0" smtClean="0"/>
              <a:t>Inspection procedures</a:t>
            </a:r>
          </a:p>
          <a:p>
            <a:pPr lvl="1">
              <a:buFont typeface="Courier New" pitchFamily="49" charset="0"/>
              <a:buChar char="o"/>
            </a:pPr>
            <a:r>
              <a:rPr lang="en-US" sz="1400" dirty="0" smtClean="0"/>
              <a:t> Food handling procedures</a:t>
            </a:r>
          </a:p>
          <a:p>
            <a:pPr lvl="1">
              <a:buFont typeface="Courier New" pitchFamily="49" charset="0"/>
              <a:buChar char="o"/>
            </a:pPr>
            <a:r>
              <a:rPr lang="en-US" sz="1400" dirty="0"/>
              <a:t> </a:t>
            </a:r>
            <a:r>
              <a:rPr lang="en-US" sz="1400" dirty="0" smtClean="0"/>
              <a:t>Playground safety procedures &amp; inspections</a:t>
            </a:r>
          </a:p>
          <a:p>
            <a:pPr lvl="1">
              <a:buFont typeface="Courier New" pitchFamily="49" charset="0"/>
              <a:buChar char="o"/>
            </a:pPr>
            <a:r>
              <a:rPr lang="en-US" sz="1400" dirty="0"/>
              <a:t> </a:t>
            </a:r>
            <a:r>
              <a:rPr lang="en-US" sz="1400" dirty="0" smtClean="0"/>
              <a:t>Parental consent to treat form signed</a:t>
            </a:r>
          </a:p>
          <a:p>
            <a:pPr lvl="1">
              <a:buFont typeface="Courier New" pitchFamily="49" charset="0"/>
              <a:buChar char="o"/>
            </a:pPr>
            <a:r>
              <a:rPr lang="en-US" sz="1400" dirty="0"/>
              <a:t> </a:t>
            </a:r>
            <a:r>
              <a:rPr lang="en-US" sz="1400" dirty="0" smtClean="0"/>
              <a:t>Computerized child check in and check out program</a:t>
            </a:r>
          </a:p>
          <a:p>
            <a:r>
              <a:rPr lang="en-US" dirty="0" smtClean="0"/>
              <a:t> </a:t>
            </a:r>
            <a:endParaRPr lang="en-US" dirty="0"/>
          </a:p>
        </p:txBody>
      </p:sp>
      <p:sp>
        <p:nvSpPr>
          <p:cNvPr id="10" name="Rounded Rectangle 9"/>
          <p:cNvSpPr/>
          <p:nvPr/>
        </p:nvSpPr>
        <p:spPr>
          <a:xfrm>
            <a:off x="4343400" y="6172200"/>
            <a:ext cx="2057400" cy="990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Develop a safety manual, Review it on a regular basis</a:t>
            </a:r>
            <a:endParaRPr lang="en-US" sz="1200" dirty="0"/>
          </a:p>
        </p:txBody>
      </p:sp>
      <p:sp>
        <p:nvSpPr>
          <p:cNvPr id="11" name="TextBox 10"/>
          <p:cNvSpPr txBox="1"/>
          <p:nvPr/>
        </p:nvSpPr>
        <p:spPr>
          <a:xfrm>
            <a:off x="3200400" y="8610600"/>
            <a:ext cx="609600" cy="246221"/>
          </a:xfrm>
          <a:prstGeom prst="rect">
            <a:avLst/>
          </a:prstGeom>
          <a:noFill/>
        </p:spPr>
        <p:txBody>
          <a:bodyPr wrap="square" rtlCol="0">
            <a:spAutoFit/>
          </a:bodyPr>
          <a:lstStyle/>
          <a:p>
            <a:r>
              <a:rPr lang="en-US" sz="1000" dirty="0" smtClean="0"/>
              <a:t>26</a:t>
            </a:r>
            <a:endParaRPr lang="en-US"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a:t>
            </a:r>
            <a:endParaRPr lang="en-US" sz="1800" b="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762000" y="1828800"/>
            <a:ext cx="6096000" cy="5884688"/>
          </a:xfrm>
          <a:prstGeom prst="rect">
            <a:avLst/>
          </a:prstGeom>
          <a:noFill/>
          <a:ln w="9525">
            <a:noFill/>
            <a:miter lim="800000"/>
            <a:headEnd/>
            <a:tailEnd/>
          </a:ln>
          <a:effectLst/>
        </p:spPr>
        <p:txBody>
          <a:bodyPr wrap="square" lIns="0" tIns="0" rIns="0" bIns="0">
            <a:spAutoFit/>
          </a:bodyPr>
          <a:lstStyle/>
          <a:p>
            <a:pPr algn="l" defTabSz="995363">
              <a:spcBef>
                <a:spcPct val="30000"/>
              </a:spcBef>
              <a:buClr>
                <a:schemeClr val="tx1"/>
              </a:buClr>
              <a:buSzPct val="85000"/>
            </a:pPr>
            <a:r>
              <a:rPr lang="en-US" sz="2200" b="1" u="none" dirty="0" smtClean="0">
                <a:solidFill>
                  <a:srgbClr val="003366"/>
                </a:solidFill>
                <a:latin typeface="+mn-lt"/>
              </a:rPr>
              <a:t>Seminar Outline</a:t>
            </a:r>
            <a:endParaRPr lang="en-US" sz="2200" b="1" u="none" dirty="0">
              <a:solidFill>
                <a:srgbClr val="003366"/>
              </a:solidFill>
              <a:latin typeface="+mn-lt"/>
            </a:endParaRPr>
          </a:p>
          <a:p>
            <a:pPr defTabSz="995363">
              <a:spcBef>
                <a:spcPct val="30000"/>
              </a:spcBef>
              <a:buClr>
                <a:schemeClr val="tx1"/>
              </a:buClr>
              <a:buSzPct val="85000"/>
            </a:pPr>
            <a:endParaRPr lang="en-US" sz="2200" u="none" dirty="0">
              <a:solidFill>
                <a:srgbClr val="996600"/>
              </a:solidFill>
              <a:latin typeface="+mn-lt"/>
            </a:endParaRPr>
          </a:p>
          <a:p>
            <a:pPr marL="457200" indent="-457200" algn="l" defTabSz="995363">
              <a:lnSpc>
                <a:spcPct val="150000"/>
              </a:lnSpc>
              <a:spcBef>
                <a:spcPct val="30000"/>
              </a:spcBef>
              <a:buClr>
                <a:srgbClr val="000000"/>
              </a:buClr>
              <a:buSzPct val="80000"/>
            </a:pPr>
            <a:r>
              <a:rPr lang="en-US" sz="2000" b="0" u="none" dirty="0">
                <a:solidFill>
                  <a:srgbClr val="000000"/>
                </a:solidFill>
                <a:latin typeface="+mn-lt"/>
              </a:rPr>
              <a:t> </a:t>
            </a:r>
            <a:r>
              <a:rPr lang="en-US" sz="2000" b="0" u="none" dirty="0" smtClean="0">
                <a:solidFill>
                  <a:srgbClr val="000000"/>
                </a:solidFill>
                <a:latin typeface="+mn-lt"/>
              </a:rPr>
              <a:t> Introduction </a:t>
            </a:r>
            <a:r>
              <a:rPr lang="en-US" sz="2000" dirty="0" smtClean="0">
                <a:solidFill>
                  <a:srgbClr val="000000"/>
                </a:solidFill>
                <a:latin typeface="+mn-lt"/>
              </a:rPr>
              <a:t>and overview</a:t>
            </a:r>
            <a:endParaRPr lang="en-US" sz="2000" b="0" u="none" dirty="0">
              <a:solidFill>
                <a:srgbClr val="000000"/>
              </a:solidFill>
              <a:latin typeface="+mn-lt"/>
            </a:endParaRPr>
          </a:p>
          <a:p>
            <a:pPr marL="457200" indent="-457200" algn="l" defTabSz="995363">
              <a:lnSpc>
                <a:spcPct val="150000"/>
              </a:lnSpc>
              <a:spcBef>
                <a:spcPct val="30000"/>
              </a:spcBef>
              <a:buClr>
                <a:srgbClr val="000000"/>
              </a:buClr>
              <a:buSzPct val="80000"/>
            </a:pPr>
            <a:r>
              <a:rPr lang="en-US" sz="2000" b="0" u="none" dirty="0">
                <a:solidFill>
                  <a:srgbClr val="000000"/>
                </a:solidFill>
                <a:latin typeface="+mn-lt"/>
              </a:rPr>
              <a:t> </a:t>
            </a:r>
            <a:r>
              <a:rPr lang="en-US" sz="2000" b="0" u="none" dirty="0" smtClean="0">
                <a:solidFill>
                  <a:srgbClr val="000000"/>
                </a:solidFill>
                <a:latin typeface="+mn-lt"/>
              </a:rPr>
              <a:t> Why </a:t>
            </a:r>
            <a:r>
              <a:rPr lang="en-US" sz="2000" b="0" u="none" dirty="0">
                <a:solidFill>
                  <a:srgbClr val="000000"/>
                </a:solidFill>
                <a:latin typeface="+mn-lt"/>
              </a:rPr>
              <a:t>insurance is important</a:t>
            </a:r>
          </a:p>
          <a:p>
            <a:pPr marL="457200" indent="-457200" algn="l" defTabSz="995363">
              <a:lnSpc>
                <a:spcPct val="150000"/>
              </a:lnSpc>
              <a:spcBef>
                <a:spcPct val="30000"/>
              </a:spcBef>
              <a:buClr>
                <a:srgbClr val="000000"/>
              </a:buClr>
              <a:buSzPct val="80000"/>
            </a:pPr>
            <a:r>
              <a:rPr lang="en-US" sz="2000" b="0" u="none" dirty="0">
                <a:solidFill>
                  <a:srgbClr val="000000"/>
                </a:solidFill>
                <a:latin typeface="+mn-lt"/>
              </a:rPr>
              <a:t> </a:t>
            </a:r>
            <a:r>
              <a:rPr lang="en-US" sz="2000" b="0" u="none" dirty="0" smtClean="0">
                <a:solidFill>
                  <a:srgbClr val="000000"/>
                </a:solidFill>
                <a:latin typeface="+mn-lt"/>
              </a:rPr>
              <a:t> What </a:t>
            </a:r>
            <a:r>
              <a:rPr lang="en-US" sz="2000" b="0" u="none" dirty="0">
                <a:solidFill>
                  <a:srgbClr val="000000"/>
                </a:solidFill>
                <a:latin typeface="+mn-lt"/>
              </a:rPr>
              <a:t>insurance covers</a:t>
            </a:r>
          </a:p>
          <a:p>
            <a:pPr marL="457200" indent="-457200" algn="l" defTabSz="995363">
              <a:lnSpc>
                <a:spcPct val="150000"/>
              </a:lnSpc>
              <a:spcBef>
                <a:spcPct val="30000"/>
              </a:spcBef>
              <a:buClr>
                <a:srgbClr val="000000"/>
              </a:buClr>
              <a:buSzPct val="80000"/>
            </a:pPr>
            <a:r>
              <a:rPr lang="en-US" sz="2000" b="0" u="none" dirty="0">
                <a:solidFill>
                  <a:srgbClr val="000000"/>
                </a:solidFill>
                <a:latin typeface="+mn-lt"/>
              </a:rPr>
              <a:t> </a:t>
            </a:r>
            <a:r>
              <a:rPr lang="en-US" sz="2000" b="0" u="none" dirty="0" smtClean="0">
                <a:solidFill>
                  <a:srgbClr val="000000"/>
                </a:solidFill>
                <a:latin typeface="+mn-lt"/>
              </a:rPr>
              <a:t> Risk </a:t>
            </a:r>
            <a:r>
              <a:rPr lang="en-US" sz="2000" b="0" u="none" dirty="0">
                <a:solidFill>
                  <a:srgbClr val="000000"/>
                </a:solidFill>
                <a:latin typeface="+mn-lt"/>
              </a:rPr>
              <a:t>vs. reward “ how safe is your ministry?”</a:t>
            </a:r>
          </a:p>
          <a:p>
            <a:pPr algn="l" defTabSz="995363">
              <a:lnSpc>
                <a:spcPct val="150000"/>
              </a:lnSpc>
              <a:spcBef>
                <a:spcPct val="30000"/>
              </a:spcBef>
              <a:buClr>
                <a:srgbClr val="000000"/>
              </a:buClr>
              <a:buSzPct val="80000"/>
            </a:pPr>
            <a:r>
              <a:rPr lang="en-US" sz="2000" b="0" u="none" dirty="0">
                <a:solidFill>
                  <a:srgbClr val="000000"/>
                </a:solidFill>
                <a:latin typeface="+mn-lt"/>
              </a:rPr>
              <a:t> </a:t>
            </a:r>
            <a:r>
              <a:rPr lang="en-US" sz="2000" b="0" u="none" dirty="0" smtClean="0">
                <a:solidFill>
                  <a:srgbClr val="000000"/>
                </a:solidFill>
                <a:latin typeface="+mn-lt"/>
              </a:rPr>
              <a:t> Five </a:t>
            </a:r>
            <a:r>
              <a:rPr lang="en-US" sz="2000" b="0" u="none" dirty="0">
                <a:solidFill>
                  <a:srgbClr val="000000"/>
                </a:solidFill>
                <a:latin typeface="+mn-lt"/>
              </a:rPr>
              <a:t>keys to protecting yourself &amp; your </a:t>
            </a:r>
            <a:r>
              <a:rPr lang="en-US" sz="2000" b="0" u="none" dirty="0" smtClean="0">
                <a:solidFill>
                  <a:srgbClr val="000000"/>
                </a:solidFill>
                <a:latin typeface="+mn-lt"/>
              </a:rPr>
              <a:t>ministry</a:t>
            </a:r>
            <a:br>
              <a:rPr lang="en-US" sz="2000" b="0" u="none" dirty="0" smtClean="0">
                <a:solidFill>
                  <a:srgbClr val="000000"/>
                </a:solidFill>
                <a:latin typeface="+mn-lt"/>
              </a:rPr>
            </a:br>
            <a:r>
              <a:rPr lang="en-US" sz="2000" b="0" u="none" dirty="0" smtClean="0">
                <a:solidFill>
                  <a:srgbClr val="000000"/>
                </a:solidFill>
                <a:latin typeface="+mn-lt"/>
              </a:rPr>
              <a:t>  What does a good safety program look like?</a:t>
            </a:r>
          </a:p>
          <a:p>
            <a:pPr marL="457200" indent="-457200" algn="l" defTabSz="995363">
              <a:lnSpc>
                <a:spcPct val="150000"/>
              </a:lnSpc>
              <a:spcBef>
                <a:spcPct val="30000"/>
              </a:spcBef>
              <a:buClr>
                <a:srgbClr val="000000"/>
              </a:buClr>
              <a:buSzPct val="80000"/>
            </a:pPr>
            <a:r>
              <a:rPr lang="en-US" sz="2000" b="0" u="none" dirty="0" smtClean="0">
                <a:solidFill>
                  <a:srgbClr val="000000"/>
                </a:solidFill>
                <a:latin typeface="+mn-lt"/>
              </a:rPr>
              <a:t>  Case studies</a:t>
            </a:r>
          </a:p>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7" name="TextBox 6"/>
          <p:cNvSpPr txBox="1"/>
          <p:nvPr/>
        </p:nvSpPr>
        <p:spPr>
          <a:xfrm>
            <a:off x="381000" y="1371600"/>
            <a:ext cx="4572000" cy="400110"/>
          </a:xfrm>
          <a:prstGeom prst="rect">
            <a:avLst/>
          </a:prstGeom>
          <a:noFill/>
        </p:spPr>
        <p:txBody>
          <a:bodyPr wrap="square" rtlCol="0">
            <a:spAutoFit/>
          </a:bodyPr>
          <a:lstStyle/>
          <a:p>
            <a:r>
              <a:rPr lang="en-US" sz="2000" b="1" dirty="0" smtClean="0">
                <a:solidFill>
                  <a:srgbClr val="003366"/>
                </a:solidFill>
              </a:rPr>
              <a:t>Safety Centered </a:t>
            </a:r>
            <a:r>
              <a:rPr lang="en-US" sz="2000" b="1" dirty="0" err="1" smtClean="0">
                <a:solidFill>
                  <a:srgbClr val="003366"/>
                </a:solidFill>
              </a:rPr>
              <a:t>Jr</a:t>
            </a:r>
            <a:r>
              <a:rPr lang="en-US" sz="2000" b="1" dirty="0" smtClean="0">
                <a:solidFill>
                  <a:srgbClr val="003366"/>
                </a:solidFill>
              </a:rPr>
              <a:t>/</a:t>
            </a:r>
            <a:r>
              <a:rPr lang="en-US" sz="2000" b="1" dirty="0" err="1" smtClean="0">
                <a:solidFill>
                  <a:srgbClr val="003366"/>
                </a:solidFill>
              </a:rPr>
              <a:t>Sr</a:t>
            </a:r>
            <a:r>
              <a:rPr lang="en-US" sz="2000" b="1" dirty="0" smtClean="0">
                <a:solidFill>
                  <a:srgbClr val="003366"/>
                </a:solidFill>
              </a:rPr>
              <a:t> High Program </a:t>
            </a:r>
            <a:endParaRPr lang="en-US" sz="2000" b="1" dirty="0">
              <a:solidFill>
                <a:srgbClr val="003366"/>
              </a:solidFill>
            </a:endParaRPr>
          </a:p>
        </p:txBody>
      </p:sp>
      <p:sp>
        <p:nvSpPr>
          <p:cNvPr id="9" name="TextBox 8"/>
          <p:cNvSpPr txBox="1"/>
          <p:nvPr/>
        </p:nvSpPr>
        <p:spPr>
          <a:xfrm>
            <a:off x="304800" y="1828800"/>
            <a:ext cx="6553200" cy="4093428"/>
          </a:xfrm>
          <a:prstGeom prst="rect">
            <a:avLst/>
          </a:prstGeom>
          <a:noFill/>
        </p:spPr>
        <p:txBody>
          <a:bodyPr wrap="square" rtlCol="0">
            <a:spAutoFit/>
          </a:bodyPr>
          <a:lstStyle/>
          <a:p>
            <a:r>
              <a:rPr lang="en-US" sz="1400" dirty="0" smtClean="0"/>
              <a:t>We have taken the best of the best and complied a list of what we believe should be part of every safety Youth Program.  Each ministry is different so there may be a need to add additional policies. But this give you’re a good start.</a:t>
            </a:r>
          </a:p>
          <a:p>
            <a:endParaRPr lang="en-US" dirty="0"/>
          </a:p>
          <a:p>
            <a:pPr lvl="1">
              <a:buFont typeface="Courier New" pitchFamily="49" charset="0"/>
              <a:buChar char="o"/>
            </a:pPr>
            <a:r>
              <a:rPr lang="en-US" sz="1400" dirty="0" smtClean="0"/>
              <a:t>  Background check policy for all volunteers and paid staff</a:t>
            </a:r>
          </a:p>
          <a:p>
            <a:pPr lvl="1">
              <a:buFont typeface="Courier New" pitchFamily="49" charset="0"/>
              <a:buChar char="o"/>
            </a:pPr>
            <a:r>
              <a:rPr lang="en-US" sz="1400" dirty="0"/>
              <a:t> </a:t>
            </a:r>
            <a:r>
              <a:rPr lang="en-US" sz="1400" dirty="0" smtClean="0"/>
              <a:t> Child abuse policy including reporting</a:t>
            </a:r>
          </a:p>
          <a:p>
            <a:pPr lvl="1">
              <a:buFont typeface="Courier New" pitchFamily="49" charset="0"/>
              <a:buChar char="o"/>
            </a:pPr>
            <a:r>
              <a:rPr lang="en-US" sz="1400" dirty="0"/>
              <a:t> </a:t>
            </a:r>
            <a:r>
              <a:rPr lang="en-US" sz="1400" dirty="0" smtClean="0"/>
              <a:t> Release forms for all students</a:t>
            </a:r>
          </a:p>
          <a:p>
            <a:pPr lvl="1">
              <a:buFont typeface="Courier New" pitchFamily="49" charset="0"/>
              <a:buChar char="o"/>
            </a:pPr>
            <a:r>
              <a:rPr lang="en-US" sz="1400" dirty="0"/>
              <a:t> </a:t>
            </a:r>
            <a:r>
              <a:rPr lang="en-US" sz="1400" dirty="0" smtClean="0"/>
              <a:t> Have written applications for all staff</a:t>
            </a:r>
          </a:p>
          <a:p>
            <a:pPr lvl="1">
              <a:buFont typeface="Courier New" pitchFamily="49" charset="0"/>
              <a:buChar char="o"/>
            </a:pPr>
            <a:r>
              <a:rPr lang="en-US" sz="1400" dirty="0"/>
              <a:t> </a:t>
            </a:r>
            <a:r>
              <a:rPr lang="en-US" sz="1400" dirty="0" smtClean="0"/>
              <a:t> Annual parent meetings</a:t>
            </a:r>
          </a:p>
          <a:p>
            <a:pPr lvl="1">
              <a:buFont typeface="Courier New" pitchFamily="49" charset="0"/>
              <a:buChar char="o"/>
            </a:pPr>
            <a:r>
              <a:rPr lang="en-US" sz="1400" dirty="0"/>
              <a:t> </a:t>
            </a:r>
            <a:r>
              <a:rPr lang="en-US" sz="1400" dirty="0" smtClean="0"/>
              <a:t> Include safety in planning</a:t>
            </a:r>
          </a:p>
          <a:p>
            <a:pPr lvl="1">
              <a:buFont typeface="Courier New" pitchFamily="49" charset="0"/>
              <a:buChar char="o"/>
            </a:pPr>
            <a:r>
              <a:rPr lang="en-US" sz="1400" dirty="0"/>
              <a:t> </a:t>
            </a:r>
            <a:r>
              <a:rPr lang="en-US" sz="1400" dirty="0" smtClean="0"/>
              <a:t> Parent concert to treat form</a:t>
            </a:r>
          </a:p>
          <a:p>
            <a:pPr lvl="1">
              <a:buFont typeface="Courier New" pitchFamily="49" charset="0"/>
              <a:buChar char="o"/>
            </a:pPr>
            <a:r>
              <a:rPr lang="en-US" sz="1400" dirty="0"/>
              <a:t> </a:t>
            </a:r>
            <a:r>
              <a:rPr lang="en-US" sz="1400" dirty="0" smtClean="0"/>
              <a:t> No teen on teen counseling</a:t>
            </a:r>
          </a:p>
          <a:p>
            <a:pPr lvl="1">
              <a:buFont typeface="Courier New" pitchFamily="49" charset="0"/>
              <a:buChar char="o"/>
            </a:pPr>
            <a:r>
              <a:rPr lang="en-US" sz="1400" dirty="0"/>
              <a:t>  </a:t>
            </a:r>
            <a:r>
              <a:rPr lang="en-US" sz="1400" dirty="0" smtClean="0"/>
              <a:t>No opposite sex counseling or driving </a:t>
            </a:r>
          </a:p>
          <a:p>
            <a:pPr lvl="1">
              <a:buFont typeface="Courier New" pitchFamily="49" charset="0"/>
              <a:buChar char="o"/>
            </a:pPr>
            <a:r>
              <a:rPr lang="en-US" sz="1400" dirty="0" smtClean="0"/>
              <a:t>  Have 1-6 ratio for out of town events</a:t>
            </a:r>
          </a:p>
          <a:p>
            <a:pPr lvl="1">
              <a:buFont typeface="Courier New" pitchFamily="49" charset="0"/>
              <a:buChar char="o"/>
            </a:pPr>
            <a:r>
              <a:rPr lang="en-US" sz="1400" dirty="0"/>
              <a:t> </a:t>
            </a:r>
            <a:r>
              <a:rPr lang="en-US" sz="1400" dirty="0" smtClean="0"/>
              <a:t> All key leaders must be over 21</a:t>
            </a:r>
          </a:p>
          <a:p>
            <a:pPr lvl="1">
              <a:buFont typeface="Courier New" pitchFamily="49" charset="0"/>
              <a:buChar char="o"/>
            </a:pPr>
            <a:r>
              <a:rPr lang="en-US" sz="1400" dirty="0"/>
              <a:t> </a:t>
            </a:r>
            <a:r>
              <a:rPr lang="en-US" sz="1400" dirty="0" smtClean="0"/>
              <a:t> keep records of all students’ contact information</a:t>
            </a:r>
          </a:p>
          <a:p>
            <a:pPr lvl="1">
              <a:buFont typeface="Courier New" pitchFamily="49" charset="0"/>
              <a:buChar char="o"/>
            </a:pPr>
            <a:r>
              <a:rPr lang="en-US" sz="1400" dirty="0"/>
              <a:t> </a:t>
            </a:r>
            <a:r>
              <a:rPr lang="en-US" sz="1400" dirty="0" smtClean="0"/>
              <a:t> Hold pre-activity briefing with leadership</a:t>
            </a:r>
          </a:p>
          <a:p>
            <a:r>
              <a:rPr lang="en-US" dirty="0" smtClean="0"/>
              <a:t> </a:t>
            </a:r>
            <a:endParaRPr lang="en-US" dirty="0"/>
          </a:p>
        </p:txBody>
      </p:sp>
      <p:sp>
        <p:nvSpPr>
          <p:cNvPr id="10" name="TextBox 9"/>
          <p:cNvSpPr txBox="1"/>
          <p:nvPr/>
        </p:nvSpPr>
        <p:spPr>
          <a:xfrm>
            <a:off x="3200400" y="8610600"/>
            <a:ext cx="609600" cy="246221"/>
          </a:xfrm>
          <a:prstGeom prst="rect">
            <a:avLst/>
          </a:prstGeom>
          <a:noFill/>
        </p:spPr>
        <p:txBody>
          <a:bodyPr wrap="square" rtlCol="0">
            <a:spAutoFit/>
          </a:bodyPr>
          <a:lstStyle/>
          <a:p>
            <a:r>
              <a:rPr lang="en-US" sz="1000" dirty="0" smtClean="0"/>
              <a:t>27</a:t>
            </a:r>
            <a:endParaRPr lang="en-US" sz="1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7" name="Text Box 5"/>
          <p:cNvSpPr txBox="1">
            <a:spLocks noChangeArrowheads="1"/>
          </p:cNvSpPr>
          <p:nvPr/>
        </p:nvSpPr>
        <p:spPr bwMode="auto">
          <a:xfrm>
            <a:off x="685800" y="1676400"/>
            <a:ext cx="6019800" cy="3416320"/>
          </a:xfrm>
          <a:prstGeom prst="rect">
            <a:avLst/>
          </a:prstGeom>
          <a:noFill/>
          <a:ln w="38100">
            <a:noFill/>
            <a:miter lim="800000"/>
            <a:headEnd/>
            <a:tailEnd type="none" w="lg" len="lg"/>
          </a:ln>
          <a:effectLst/>
        </p:spPr>
        <p:txBody>
          <a:bodyPr>
            <a:spAutoFit/>
          </a:bodyPr>
          <a:lstStyle/>
          <a:p>
            <a:pPr algn="l" defTabSz="995363">
              <a:spcBef>
                <a:spcPct val="50000"/>
              </a:spcBef>
            </a:pPr>
            <a:r>
              <a:rPr lang="en-US" sz="1400" u="sng" dirty="0">
                <a:solidFill>
                  <a:srgbClr val="000000"/>
                </a:solidFill>
              </a:rPr>
              <a:t>Case Summary</a:t>
            </a:r>
          </a:p>
          <a:p>
            <a:pPr algn="l" defTabSz="995363">
              <a:spcBef>
                <a:spcPct val="50000"/>
              </a:spcBef>
            </a:pPr>
            <a:r>
              <a:rPr lang="en-US" sz="1400" b="0" u="none" dirty="0">
                <a:solidFill>
                  <a:srgbClr val="000000"/>
                </a:solidFill>
              </a:rPr>
              <a:t>Student is injured by youth pastor at a dodge ball game. The youth pastor involved in the activity threw the ball and hit the student in the eye, causing injury.</a:t>
            </a:r>
            <a:endParaRPr lang="en-US" sz="1400" u="none" dirty="0">
              <a:solidFill>
                <a:srgbClr val="000000"/>
              </a:solidFill>
            </a:endParaRPr>
          </a:p>
          <a:p>
            <a:pPr algn="l" defTabSz="995363">
              <a:spcBef>
                <a:spcPct val="50000"/>
              </a:spcBef>
            </a:pPr>
            <a:r>
              <a:rPr lang="en-US" sz="1400" u="none" dirty="0">
                <a:solidFill>
                  <a:srgbClr val="000000"/>
                </a:solidFill>
              </a:rPr>
              <a:t>Outcome</a:t>
            </a:r>
          </a:p>
          <a:p>
            <a:pPr algn="l" defTabSz="995363">
              <a:spcBef>
                <a:spcPct val="50000"/>
              </a:spcBef>
            </a:pPr>
            <a:r>
              <a:rPr lang="en-US" sz="1400" dirty="0">
                <a:solidFill>
                  <a:srgbClr val="000000"/>
                </a:solidFill>
              </a:rPr>
              <a:t>Youth pastor and church were found liable for all medical bills and pain and suffering. Total paid, $15,000</a:t>
            </a:r>
          </a:p>
          <a:p>
            <a:pPr algn="l" defTabSz="995363">
              <a:spcBef>
                <a:spcPct val="50000"/>
              </a:spcBef>
            </a:pPr>
            <a:r>
              <a:rPr lang="en-US" sz="1400" u="none" dirty="0">
                <a:solidFill>
                  <a:srgbClr val="000000"/>
                </a:solidFill>
              </a:rPr>
              <a:t>Prevention</a:t>
            </a:r>
          </a:p>
          <a:p>
            <a:pPr algn="l" defTabSz="995363">
              <a:spcBef>
                <a:spcPct val="50000"/>
              </a:spcBef>
            </a:pPr>
            <a:r>
              <a:rPr lang="en-US" sz="1400" b="0" u="none" dirty="0">
                <a:solidFill>
                  <a:srgbClr val="000000"/>
                </a:solidFill>
              </a:rPr>
              <a:t>The youth pastor and all staff need to be trained not to feel the need to win. If there was an accountability team, this might have been caught and discussed with the youth pastor</a:t>
            </a:r>
          </a:p>
          <a:p>
            <a:pPr algn="l" defTabSz="995363">
              <a:spcBef>
                <a:spcPct val="50000"/>
              </a:spcBef>
            </a:pPr>
            <a:endParaRPr lang="en-US" u="none" dirty="0">
              <a:solidFill>
                <a:srgbClr val="000000"/>
              </a:solidFill>
            </a:endParaRPr>
          </a:p>
        </p:txBody>
      </p:sp>
      <p:sp>
        <p:nvSpPr>
          <p:cNvPr id="9" name="Text Box 4"/>
          <p:cNvSpPr txBox="1">
            <a:spLocks noChangeArrowheads="1"/>
          </p:cNvSpPr>
          <p:nvPr/>
        </p:nvSpPr>
        <p:spPr bwMode="auto">
          <a:xfrm>
            <a:off x="609600" y="1295400"/>
            <a:ext cx="2362200" cy="396875"/>
          </a:xfrm>
          <a:prstGeom prst="rect">
            <a:avLst/>
          </a:prstGeom>
          <a:noFill/>
          <a:ln w="38100">
            <a:noFill/>
            <a:miter lim="800000"/>
            <a:headEnd/>
            <a:tailEnd type="none" w="lg" len="lg"/>
          </a:ln>
          <a:effectLst/>
        </p:spPr>
        <p:txBody>
          <a:bodyPr>
            <a:spAutoFit/>
          </a:bodyPr>
          <a:lstStyle/>
          <a:p>
            <a:pPr algn="l" defTabSz="995363">
              <a:spcBef>
                <a:spcPct val="50000"/>
              </a:spcBef>
            </a:pPr>
            <a:r>
              <a:rPr lang="en-US" sz="2000" b="1" u="none" dirty="0">
                <a:solidFill>
                  <a:srgbClr val="003366"/>
                </a:solidFill>
              </a:rPr>
              <a:t>Case Studies</a:t>
            </a:r>
          </a:p>
        </p:txBody>
      </p:sp>
      <p:sp>
        <p:nvSpPr>
          <p:cNvPr id="11" name="Text Box 4"/>
          <p:cNvSpPr txBox="1">
            <a:spLocks noChangeArrowheads="1"/>
          </p:cNvSpPr>
          <p:nvPr/>
        </p:nvSpPr>
        <p:spPr bwMode="auto">
          <a:xfrm>
            <a:off x="685800" y="4953000"/>
            <a:ext cx="6172200" cy="3000821"/>
          </a:xfrm>
          <a:prstGeom prst="rect">
            <a:avLst/>
          </a:prstGeom>
          <a:noFill/>
          <a:ln w="38100">
            <a:noFill/>
            <a:miter lim="800000"/>
            <a:headEnd/>
            <a:tailEnd type="none" w="lg" len="lg"/>
          </a:ln>
          <a:effectLst/>
        </p:spPr>
        <p:txBody>
          <a:bodyPr wrap="square">
            <a:spAutoFit/>
          </a:bodyPr>
          <a:lstStyle/>
          <a:p>
            <a:pPr algn="l" defTabSz="995363">
              <a:spcBef>
                <a:spcPct val="50000"/>
              </a:spcBef>
            </a:pPr>
            <a:r>
              <a:rPr lang="en-US" sz="1400" u="sng" dirty="0">
                <a:solidFill>
                  <a:srgbClr val="000000"/>
                </a:solidFill>
              </a:rPr>
              <a:t>Case Summary</a:t>
            </a:r>
          </a:p>
          <a:p>
            <a:pPr algn="l" defTabSz="995363">
              <a:spcBef>
                <a:spcPct val="50000"/>
              </a:spcBef>
            </a:pPr>
            <a:r>
              <a:rPr lang="en-US" sz="1400" b="0" u="none" dirty="0">
                <a:solidFill>
                  <a:srgbClr val="000000"/>
                </a:solidFill>
              </a:rPr>
              <a:t>Pastor at a church in CA had been accused of sexual abuse of students that lasted over many years, and involved many different individuals. He was working as a youth pastor at the time, and was promoted to associate pastor two years ago. The activity involved three teen </a:t>
            </a:r>
            <a:r>
              <a:rPr lang="en-US" sz="1400" b="0" u="none" dirty="0" smtClean="0">
                <a:solidFill>
                  <a:srgbClr val="000000"/>
                </a:solidFill>
              </a:rPr>
              <a:t>age girls</a:t>
            </a:r>
            <a:r>
              <a:rPr lang="en-US" sz="1400" b="0" u="none" dirty="0">
                <a:solidFill>
                  <a:srgbClr val="000000"/>
                </a:solidFill>
              </a:rPr>
              <a:t>. </a:t>
            </a:r>
          </a:p>
          <a:p>
            <a:pPr algn="l" defTabSz="995363">
              <a:spcBef>
                <a:spcPct val="50000"/>
              </a:spcBef>
            </a:pPr>
            <a:r>
              <a:rPr lang="en-US" sz="1400" u="none" dirty="0">
                <a:solidFill>
                  <a:srgbClr val="000000"/>
                </a:solidFill>
              </a:rPr>
              <a:t>Outcome</a:t>
            </a:r>
          </a:p>
          <a:p>
            <a:pPr algn="l" defTabSz="995363">
              <a:spcBef>
                <a:spcPct val="50000"/>
              </a:spcBef>
            </a:pPr>
            <a:r>
              <a:rPr lang="en-US" sz="1400" dirty="0">
                <a:solidFill>
                  <a:srgbClr val="000000"/>
                </a:solidFill>
              </a:rPr>
              <a:t>The case was settled out of court for 6.7 million</a:t>
            </a:r>
          </a:p>
          <a:p>
            <a:pPr algn="l" defTabSz="995363">
              <a:spcBef>
                <a:spcPct val="50000"/>
              </a:spcBef>
            </a:pPr>
            <a:r>
              <a:rPr lang="en-US" sz="1400" u="none" dirty="0">
                <a:solidFill>
                  <a:srgbClr val="000000"/>
                </a:solidFill>
              </a:rPr>
              <a:t>Prevention</a:t>
            </a:r>
          </a:p>
          <a:p>
            <a:pPr algn="l" defTabSz="995363">
              <a:spcBef>
                <a:spcPct val="50000"/>
              </a:spcBef>
            </a:pPr>
            <a:r>
              <a:rPr lang="en-US" sz="1400" b="0" u="none" dirty="0">
                <a:solidFill>
                  <a:srgbClr val="000000"/>
                </a:solidFill>
              </a:rPr>
              <a:t>Conduct annual training for all staff, limit </a:t>
            </a:r>
            <a:r>
              <a:rPr lang="en-US" sz="1400" b="0" u="none" dirty="0" smtClean="0">
                <a:solidFill>
                  <a:srgbClr val="000000"/>
                </a:solidFill>
              </a:rPr>
              <a:t>your </a:t>
            </a:r>
            <a:r>
              <a:rPr lang="en-US" sz="1400" b="0" u="none" dirty="0">
                <a:solidFill>
                  <a:srgbClr val="000000"/>
                </a:solidFill>
              </a:rPr>
              <a:t>counseling ministry, contract out to other professionals, complete background check on a regular basis on </a:t>
            </a:r>
            <a:r>
              <a:rPr lang="en-US" sz="1400" b="0" u="sng" dirty="0">
                <a:solidFill>
                  <a:srgbClr val="000000"/>
                </a:solidFill>
              </a:rPr>
              <a:t>all</a:t>
            </a:r>
            <a:r>
              <a:rPr lang="en-US" sz="1400" b="0" u="none" dirty="0">
                <a:solidFill>
                  <a:srgbClr val="000000"/>
                </a:solidFill>
              </a:rPr>
              <a:t> employees</a:t>
            </a:r>
            <a:r>
              <a:rPr lang="en-US" sz="1400" b="0" i="1" u="none" dirty="0">
                <a:solidFill>
                  <a:srgbClr val="000000"/>
                </a:solidFill>
              </a:rPr>
              <a:t>. </a:t>
            </a:r>
          </a:p>
        </p:txBody>
      </p:sp>
      <p:sp>
        <p:nvSpPr>
          <p:cNvPr id="10" name="TextBox 9"/>
          <p:cNvSpPr txBox="1"/>
          <p:nvPr/>
        </p:nvSpPr>
        <p:spPr>
          <a:xfrm>
            <a:off x="3200400" y="8610600"/>
            <a:ext cx="609600" cy="246221"/>
          </a:xfrm>
          <a:prstGeom prst="rect">
            <a:avLst/>
          </a:prstGeom>
          <a:noFill/>
        </p:spPr>
        <p:txBody>
          <a:bodyPr wrap="square" rtlCol="0">
            <a:spAutoFit/>
          </a:bodyPr>
          <a:lstStyle/>
          <a:p>
            <a:r>
              <a:rPr lang="en-US" sz="1000" dirty="0" smtClean="0"/>
              <a:t>28</a:t>
            </a:r>
            <a:endParaRPr lang="en-US" sz="1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7" name="Text Box 4"/>
          <p:cNvSpPr txBox="1">
            <a:spLocks noChangeArrowheads="1"/>
          </p:cNvSpPr>
          <p:nvPr/>
        </p:nvSpPr>
        <p:spPr bwMode="auto">
          <a:xfrm>
            <a:off x="609600" y="1295400"/>
            <a:ext cx="2362200" cy="396875"/>
          </a:xfrm>
          <a:prstGeom prst="rect">
            <a:avLst/>
          </a:prstGeom>
          <a:noFill/>
          <a:ln w="38100">
            <a:noFill/>
            <a:miter lim="800000"/>
            <a:headEnd/>
            <a:tailEnd type="none" w="lg" len="lg"/>
          </a:ln>
          <a:effectLst/>
        </p:spPr>
        <p:txBody>
          <a:bodyPr>
            <a:spAutoFit/>
          </a:bodyPr>
          <a:lstStyle/>
          <a:p>
            <a:pPr algn="l" defTabSz="995363">
              <a:spcBef>
                <a:spcPct val="50000"/>
              </a:spcBef>
            </a:pPr>
            <a:r>
              <a:rPr lang="en-US" sz="2000" b="1" u="none" dirty="0">
                <a:solidFill>
                  <a:srgbClr val="003366"/>
                </a:solidFill>
              </a:rPr>
              <a:t>Case Studies</a:t>
            </a:r>
          </a:p>
        </p:txBody>
      </p:sp>
      <p:sp>
        <p:nvSpPr>
          <p:cNvPr id="9" name="Text Box 3"/>
          <p:cNvSpPr txBox="1">
            <a:spLocks noChangeArrowheads="1"/>
          </p:cNvSpPr>
          <p:nvPr/>
        </p:nvSpPr>
        <p:spPr bwMode="auto">
          <a:xfrm>
            <a:off x="685800" y="1676400"/>
            <a:ext cx="5943600" cy="3385542"/>
          </a:xfrm>
          <a:prstGeom prst="rect">
            <a:avLst/>
          </a:prstGeom>
          <a:noFill/>
          <a:ln w="38100">
            <a:noFill/>
            <a:miter lim="800000"/>
            <a:headEnd/>
            <a:tailEnd type="none" w="lg" len="lg"/>
          </a:ln>
          <a:effectLst/>
        </p:spPr>
        <p:txBody>
          <a:bodyPr wrap="square">
            <a:spAutoFit/>
          </a:bodyPr>
          <a:lstStyle/>
          <a:p>
            <a:pPr algn="l" defTabSz="995363">
              <a:spcBef>
                <a:spcPct val="50000"/>
              </a:spcBef>
            </a:pPr>
            <a:r>
              <a:rPr lang="en-US" sz="1400" u="sng" dirty="0">
                <a:solidFill>
                  <a:srgbClr val="000000"/>
                </a:solidFill>
              </a:rPr>
              <a:t>Case Summary</a:t>
            </a:r>
          </a:p>
          <a:p>
            <a:pPr algn="l" defTabSz="995363">
              <a:spcBef>
                <a:spcPct val="50000"/>
              </a:spcBef>
            </a:pPr>
            <a:r>
              <a:rPr lang="en-US" sz="1400" b="0" u="none" dirty="0">
                <a:solidFill>
                  <a:srgbClr val="000000"/>
                </a:solidFill>
              </a:rPr>
              <a:t>Youth volunteer </a:t>
            </a:r>
            <a:r>
              <a:rPr lang="en-US" sz="1400" b="0" u="none" dirty="0" smtClean="0">
                <a:solidFill>
                  <a:srgbClr val="000000"/>
                </a:solidFill>
              </a:rPr>
              <a:t>resigned </a:t>
            </a:r>
            <a:r>
              <a:rPr lang="en-US" sz="1400" b="0" u="none" dirty="0">
                <a:solidFill>
                  <a:srgbClr val="000000"/>
                </a:solidFill>
              </a:rPr>
              <a:t>over alleged sexual abuse of student in youth sports program. Church is quick to acknowledge that youth volunteer was never alone with any students. Church </a:t>
            </a:r>
            <a:r>
              <a:rPr lang="en-US" sz="1400" b="0" u="none" dirty="0" smtClean="0">
                <a:solidFill>
                  <a:srgbClr val="000000"/>
                </a:solidFill>
              </a:rPr>
              <a:t>produced </a:t>
            </a:r>
            <a:r>
              <a:rPr lang="en-US" sz="1400" b="0" u="none" dirty="0">
                <a:solidFill>
                  <a:srgbClr val="000000"/>
                </a:solidFill>
              </a:rPr>
              <a:t>written policies and  </a:t>
            </a:r>
            <a:r>
              <a:rPr lang="en-US" sz="1400" b="0" u="none" dirty="0" smtClean="0">
                <a:solidFill>
                  <a:srgbClr val="000000"/>
                </a:solidFill>
              </a:rPr>
              <a:t>procedures which stated </a:t>
            </a:r>
            <a:r>
              <a:rPr lang="en-US" sz="1400" b="0" u="none" dirty="0">
                <a:solidFill>
                  <a:srgbClr val="000000"/>
                </a:solidFill>
              </a:rPr>
              <a:t>that all youth workers are to never be alone with students. They also produced criminal background check of individual, which was clean. </a:t>
            </a:r>
          </a:p>
          <a:p>
            <a:pPr algn="l" defTabSz="995363">
              <a:spcBef>
                <a:spcPct val="50000"/>
              </a:spcBef>
            </a:pPr>
            <a:r>
              <a:rPr lang="en-US" sz="1400" u="none" dirty="0">
                <a:solidFill>
                  <a:srgbClr val="000000"/>
                </a:solidFill>
              </a:rPr>
              <a:t>Outcome</a:t>
            </a:r>
          </a:p>
          <a:p>
            <a:pPr algn="l" defTabSz="995363">
              <a:spcBef>
                <a:spcPct val="50000"/>
              </a:spcBef>
            </a:pPr>
            <a:r>
              <a:rPr lang="en-US" sz="1400" dirty="0">
                <a:solidFill>
                  <a:srgbClr val="000000"/>
                </a:solidFill>
              </a:rPr>
              <a:t>No claim brought against church</a:t>
            </a:r>
          </a:p>
          <a:p>
            <a:pPr algn="l" defTabSz="995363">
              <a:spcBef>
                <a:spcPct val="50000"/>
              </a:spcBef>
            </a:pPr>
            <a:r>
              <a:rPr lang="en-US" sz="1400" u="none" dirty="0">
                <a:solidFill>
                  <a:srgbClr val="000000"/>
                </a:solidFill>
              </a:rPr>
              <a:t>Prevention</a:t>
            </a:r>
          </a:p>
          <a:p>
            <a:pPr algn="l" defTabSz="995363">
              <a:spcBef>
                <a:spcPct val="50000"/>
              </a:spcBef>
            </a:pPr>
            <a:r>
              <a:rPr lang="en-US" sz="1400" b="0" u="none" dirty="0">
                <a:solidFill>
                  <a:srgbClr val="000000"/>
                </a:solidFill>
              </a:rPr>
              <a:t>The church did everything </a:t>
            </a:r>
            <a:r>
              <a:rPr lang="en-US" sz="1400" b="0" u="none" dirty="0" smtClean="0">
                <a:solidFill>
                  <a:srgbClr val="000000"/>
                </a:solidFill>
              </a:rPr>
              <a:t>correct:</a:t>
            </a:r>
            <a:endParaRPr lang="en-US" sz="1400" b="0" u="none" dirty="0">
              <a:solidFill>
                <a:srgbClr val="000000"/>
              </a:solidFill>
            </a:endParaRPr>
          </a:p>
          <a:p>
            <a:pPr algn="l" defTabSz="995363">
              <a:spcBef>
                <a:spcPct val="50000"/>
              </a:spcBef>
            </a:pPr>
            <a:r>
              <a:rPr lang="en-US" sz="1400" dirty="0" smtClean="0">
                <a:solidFill>
                  <a:srgbClr val="000000"/>
                </a:solidFill>
              </a:rPr>
              <a:t>C</a:t>
            </a:r>
            <a:r>
              <a:rPr lang="en-US" sz="1400" b="0" u="none" dirty="0" smtClean="0">
                <a:solidFill>
                  <a:srgbClr val="000000"/>
                </a:solidFill>
              </a:rPr>
              <a:t>ompleted </a:t>
            </a:r>
            <a:r>
              <a:rPr lang="en-US" sz="1400" b="0" u="none" dirty="0">
                <a:solidFill>
                  <a:srgbClr val="000000"/>
                </a:solidFill>
              </a:rPr>
              <a:t>background </a:t>
            </a:r>
            <a:r>
              <a:rPr lang="en-US" sz="1400" b="0" u="none" dirty="0" smtClean="0">
                <a:solidFill>
                  <a:srgbClr val="000000"/>
                </a:solidFill>
              </a:rPr>
              <a:t>checks, had </a:t>
            </a:r>
            <a:r>
              <a:rPr lang="en-US" sz="1400" b="0" u="none" dirty="0">
                <a:solidFill>
                  <a:srgbClr val="000000"/>
                </a:solidFill>
              </a:rPr>
              <a:t>written </a:t>
            </a:r>
            <a:r>
              <a:rPr lang="en-US" sz="1400" b="0" u="none" dirty="0" smtClean="0">
                <a:solidFill>
                  <a:srgbClr val="000000"/>
                </a:solidFill>
              </a:rPr>
              <a:t>policy, provided </a:t>
            </a:r>
            <a:r>
              <a:rPr lang="en-US" sz="1400" b="0" u="none" dirty="0">
                <a:solidFill>
                  <a:srgbClr val="000000"/>
                </a:solidFill>
              </a:rPr>
              <a:t>training to all volunteers </a:t>
            </a:r>
            <a:r>
              <a:rPr lang="en-US" sz="1400" dirty="0" smtClean="0">
                <a:solidFill>
                  <a:srgbClr val="000000"/>
                </a:solidFill>
              </a:rPr>
              <a:t>,</a:t>
            </a:r>
            <a:r>
              <a:rPr lang="en-US" sz="1400" b="0" u="none" dirty="0" smtClean="0">
                <a:solidFill>
                  <a:srgbClr val="000000"/>
                </a:solidFill>
              </a:rPr>
              <a:t> staff, and communicated </a:t>
            </a:r>
            <a:r>
              <a:rPr lang="en-US" sz="1400" b="0" u="none" dirty="0">
                <a:solidFill>
                  <a:srgbClr val="000000"/>
                </a:solidFill>
              </a:rPr>
              <a:t>to parents policy</a:t>
            </a:r>
          </a:p>
        </p:txBody>
      </p:sp>
      <p:sp>
        <p:nvSpPr>
          <p:cNvPr id="10" name="Text Box 4"/>
          <p:cNvSpPr txBox="1">
            <a:spLocks noChangeArrowheads="1"/>
          </p:cNvSpPr>
          <p:nvPr/>
        </p:nvSpPr>
        <p:spPr bwMode="auto">
          <a:xfrm>
            <a:off x="685800" y="5105400"/>
            <a:ext cx="5867400" cy="3216265"/>
          </a:xfrm>
          <a:prstGeom prst="rect">
            <a:avLst/>
          </a:prstGeom>
          <a:noFill/>
          <a:ln w="38100">
            <a:noFill/>
            <a:miter lim="800000"/>
            <a:headEnd/>
            <a:tailEnd type="none" w="lg" len="lg"/>
          </a:ln>
          <a:effectLst/>
        </p:spPr>
        <p:txBody>
          <a:bodyPr wrap="square">
            <a:spAutoFit/>
          </a:bodyPr>
          <a:lstStyle/>
          <a:p>
            <a:pPr algn="l" defTabSz="995363">
              <a:spcBef>
                <a:spcPct val="50000"/>
              </a:spcBef>
            </a:pPr>
            <a:r>
              <a:rPr lang="en-US" sz="1400" u="sng" dirty="0">
                <a:solidFill>
                  <a:srgbClr val="000000"/>
                </a:solidFill>
              </a:rPr>
              <a:t>Case Summary</a:t>
            </a:r>
          </a:p>
          <a:p>
            <a:pPr algn="l" defTabSz="995363">
              <a:spcBef>
                <a:spcPct val="50000"/>
              </a:spcBef>
            </a:pPr>
            <a:r>
              <a:rPr lang="en-US" sz="1400" b="0" u="none" dirty="0">
                <a:solidFill>
                  <a:srgbClr val="000000"/>
                </a:solidFill>
              </a:rPr>
              <a:t>A church and the insurer sued the former youth pastor for actions involving </a:t>
            </a:r>
            <a:r>
              <a:rPr lang="en-US" sz="1400" b="0" u="none" dirty="0" smtClean="0">
                <a:solidFill>
                  <a:srgbClr val="000000"/>
                </a:solidFill>
              </a:rPr>
              <a:t>an alleged sexual </a:t>
            </a:r>
            <a:r>
              <a:rPr lang="en-US" sz="1400" b="0" u="none" dirty="0">
                <a:solidFill>
                  <a:srgbClr val="000000"/>
                </a:solidFill>
              </a:rPr>
              <a:t>relationship he had with a student. The church was asking for $150,000 in damages. The youth pastor acknowledged a two year relationship with a high school </a:t>
            </a:r>
            <a:r>
              <a:rPr lang="en-US" sz="1400" b="0" u="none" dirty="0" smtClean="0">
                <a:solidFill>
                  <a:srgbClr val="000000"/>
                </a:solidFill>
              </a:rPr>
              <a:t>girl and later </a:t>
            </a:r>
            <a:r>
              <a:rPr lang="en-US" sz="1400" b="0" u="none" dirty="0">
                <a:solidFill>
                  <a:srgbClr val="000000"/>
                </a:solidFill>
              </a:rPr>
              <a:t>resigned. The $150,000 was paid to the victim and the church stated that the responsible party should bear some if not all of the responsibility. </a:t>
            </a:r>
            <a:endParaRPr lang="en-US" sz="1400" u="none" dirty="0">
              <a:solidFill>
                <a:srgbClr val="000000"/>
              </a:solidFill>
            </a:endParaRPr>
          </a:p>
          <a:p>
            <a:pPr algn="l" defTabSz="995363">
              <a:spcBef>
                <a:spcPct val="50000"/>
              </a:spcBef>
            </a:pPr>
            <a:r>
              <a:rPr lang="en-US" sz="1400" u="none" dirty="0">
                <a:solidFill>
                  <a:srgbClr val="000000"/>
                </a:solidFill>
              </a:rPr>
              <a:t>Outcome</a:t>
            </a:r>
          </a:p>
          <a:p>
            <a:pPr algn="l" defTabSz="995363">
              <a:spcBef>
                <a:spcPct val="50000"/>
              </a:spcBef>
            </a:pPr>
            <a:r>
              <a:rPr lang="en-US" sz="1400" dirty="0">
                <a:solidFill>
                  <a:srgbClr val="000000"/>
                </a:solidFill>
              </a:rPr>
              <a:t>Settled out of court for </a:t>
            </a:r>
            <a:r>
              <a:rPr lang="en-US" sz="1400" dirty="0" smtClean="0">
                <a:solidFill>
                  <a:srgbClr val="000000"/>
                </a:solidFill>
              </a:rPr>
              <a:t>over $100,000</a:t>
            </a:r>
            <a:endParaRPr lang="en-US" sz="1400" dirty="0">
              <a:solidFill>
                <a:srgbClr val="000000"/>
              </a:solidFill>
            </a:endParaRPr>
          </a:p>
          <a:p>
            <a:pPr algn="l" defTabSz="995363">
              <a:spcBef>
                <a:spcPct val="50000"/>
              </a:spcBef>
            </a:pPr>
            <a:r>
              <a:rPr lang="en-US" sz="1400" u="none" dirty="0">
                <a:solidFill>
                  <a:srgbClr val="000000"/>
                </a:solidFill>
              </a:rPr>
              <a:t>Prevention</a:t>
            </a:r>
          </a:p>
          <a:p>
            <a:pPr algn="l" defTabSz="995363">
              <a:spcBef>
                <a:spcPct val="50000"/>
              </a:spcBef>
            </a:pPr>
            <a:r>
              <a:rPr lang="en-US" sz="1400" b="0" u="none" dirty="0">
                <a:solidFill>
                  <a:srgbClr val="000000"/>
                </a:solidFill>
              </a:rPr>
              <a:t>A background and reference check would have picked up previous allegations at another church 5 years prior. </a:t>
            </a:r>
            <a:endParaRPr lang="en-US" sz="1400" u="none" dirty="0">
              <a:solidFill>
                <a:srgbClr val="000000"/>
              </a:solidFill>
            </a:endParaRPr>
          </a:p>
        </p:txBody>
      </p:sp>
      <p:sp>
        <p:nvSpPr>
          <p:cNvPr id="11" name="TextBox 10"/>
          <p:cNvSpPr txBox="1"/>
          <p:nvPr/>
        </p:nvSpPr>
        <p:spPr>
          <a:xfrm>
            <a:off x="3200400" y="8610600"/>
            <a:ext cx="609600" cy="246221"/>
          </a:xfrm>
          <a:prstGeom prst="rect">
            <a:avLst/>
          </a:prstGeom>
          <a:noFill/>
        </p:spPr>
        <p:txBody>
          <a:bodyPr wrap="square" rtlCol="0">
            <a:spAutoFit/>
          </a:bodyPr>
          <a:lstStyle/>
          <a:p>
            <a:r>
              <a:rPr lang="en-US" sz="1000" dirty="0" smtClean="0"/>
              <a:t>29</a:t>
            </a:r>
            <a:endParaRPr lang="en-US" sz="1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7" name="Text Box 3"/>
          <p:cNvSpPr txBox="1">
            <a:spLocks noChangeArrowheads="1"/>
          </p:cNvSpPr>
          <p:nvPr/>
        </p:nvSpPr>
        <p:spPr bwMode="auto">
          <a:xfrm>
            <a:off x="944563" y="1676400"/>
            <a:ext cx="5761037" cy="3647152"/>
          </a:xfrm>
          <a:prstGeom prst="rect">
            <a:avLst/>
          </a:prstGeom>
          <a:noFill/>
          <a:ln w="38100">
            <a:noFill/>
            <a:miter lim="800000"/>
            <a:headEnd/>
            <a:tailEnd type="none" w="lg" len="lg"/>
          </a:ln>
          <a:effectLst/>
        </p:spPr>
        <p:txBody>
          <a:bodyPr wrap="square">
            <a:spAutoFit/>
          </a:bodyPr>
          <a:lstStyle/>
          <a:p>
            <a:pPr algn="l" defTabSz="995363">
              <a:spcBef>
                <a:spcPct val="50000"/>
              </a:spcBef>
            </a:pPr>
            <a:r>
              <a:rPr lang="en-US" sz="1400" u="sng" dirty="0">
                <a:solidFill>
                  <a:srgbClr val="000000"/>
                </a:solidFill>
              </a:rPr>
              <a:t>Case Summary</a:t>
            </a:r>
          </a:p>
          <a:p>
            <a:pPr algn="l" defTabSz="995363">
              <a:spcBef>
                <a:spcPct val="50000"/>
              </a:spcBef>
            </a:pPr>
            <a:r>
              <a:rPr lang="en-US" sz="1400" b="0" u="none" dirty="0">
                <a:solidFill>
                  <a:srgbClr val="000000"/>
                </a:solidFill>
              </a:rPr>
              <a:t>At a church youth camp, leadership held a late night scenario as follows;   Later that night some of the staff posed as terrorists who were there to kill the Christians.  The kids were kept in their dorm rooms, but were allowed to look out the windows.  They didn't kidnap any kids, but they did pretend to kidnap and beat the youth director out in front of the dorms.  This happened pre 9-11, but would have gone to trial post 9-11.  The claimant in this case was a fifth grade girl who had witnessed her neighbor's suicide weeks earlier and whose parents sent her to the camp to get her mind off of it.</a:t>
            </a:r>
          </a:p>
          <a:p>
            <a:pPr algn="l" defTabSz="995363">
              <a:spcBef>
                <a:spcPct val="50000"/>
              </a:spcBef>
            </a:pPr>
            <a:r>
              <a:rPr lang="en-US" sz="1400" u="none" dirty="0">
                <a:solidFill>
                  <a:srgbClr val="000000"/>
                </a:solidFill>
              </a:rPr>
              <a:t>Outcome</a:t>
            </a:r>
          </a:p>
          <a:p>
            <a:pPr algn="l" defTabSz="995363">
              <a:spcBef>
                <a:spcPct val="50000"/>
              </a:spcBef>
            </a:pPr>
            <a:r>
              <a:rPr lang="en-US" sz="1400" dirty="0">
                <a:solidFill>
                  <a:srgbClr val="000000"/>
                </a:solidFill>
              </a:rPr>
              <a:t>$40,000 out of court settlement</a:t>
            </a:r>
          </a:p>
          <a:p>
            <a:pPr algn="l" defTabSz="995363">
              <a:spcBef>
                <a:spcPct val="50000"/>
              </a:spcBef>
            </a:pPr>
            <a:r>
              <a:rPr lang="en-US" sz="1400" u="none" dirty="0">
                <a:solidFill>
                  <a:srgbClr val="000000"/>
                </a:solidFill>
              </a:rPr>
              <a:t>Prevention</a:t>
            </a:r>
          </a:p>
          <a:p>
            <a:pPr algn="l" defTabSz="995363">
              <a:spcBef>
                <a:spcPct val="50000"/>
              </a:spcBef>
            </a:pPr>
            <a:r>
              <a:rPr lang="en-US" sz="1400" b="0" u="none" dirty="0">
                <a:solidFill>
                  <a:srgbClr val="000000"/>
                </a:solidFill>
              </a:rPr>
              <a:t>Don’t try to be over the top when it comes to these kinds of things. Know your kids…..Could there have been another way to get the message across?</a:t>
            </a:r>
          </a:p>
        </p:txBody>
      </p:sp>
      <p:sp>
        <p:nvSpPr>
          <p:cNvPr id="10" name="Text Box 4"/>
          <p:cNvSpPr txBox="1">
            <a:spLocks noChangeArrowheads="1"/>
          </p:cNvSpPr>
          <p:nvPr/>
        </p:nvSpPr>
        <p:spPr bwMode="auto">
          <a:xfrm>
            <a:off x="609600" y="1295400"/>
            <a:ext cx="2362200" cy="396875"/>
          </a:xfrm>
          <a:prstGeom prst="rect">
            <a:avLst/>
          </a:prstGeom>
          <a:noFill/>
          <a:ln w="38100">
            <a:noFill/>
            <a:miter lim="800000"/>
            <a:headEnd/>
            <a:tailEnd type="none" w="lg" len="lg"/>
          </a:ln>
          <a:effectLst/>
        </p:spPr>
        <p:txBody>
          <a:bodyPr>
            <a:spAutoFit/>
          </a:bodyPr>
          <a:lstStyle/>
          <a:p>
            <a:pPr algn="l" defTabSz="995363">
              <a:spcBef>
                <a:spcPct val="50000"/>
              </a:spcBef>
            </a:pPr>
            <a:r>
              <a:rPr lang="en-US" sz="2000" b="1" u="none" dirty="0">
                <a:solidFill>
                  <a:srgbClr val="003366"/>
                </a:solidFill>
              </a:rPr>
              <a:t>Case Studies</a:t>
            </a:r>
          </a:p>
        </p:txBody>
      </p:sp>
      <p:sp>
        <p:nvSpPr>
          <p:cNvPr id="11" name="Text Box 4"/>
          <p:cNvSpPr txBox="1">
            <a:spLocks noChangeArrowheads="1"/>
          </p:cNvSpPr>
          <p:nvPr/>
        </p:nvSpPr>
        <p:spPr bwMode="auto">
          <a:xfrm>
            <a:off x="914400" y="5318135"/>
            <a:ext cx="5867400" cy="3000821"/>
          </a:xfrm>
          <a:prstGeom prst="rect">
            <a:avLst/>
          </a:prstGeom>
          <a:noFill/>
          <a:ln w="38100">
            <a:noFill/>
            <a:miter lim="800000"/>
            <a:headEnd/>
            <a:tailEnd type="none" w="lg" len="lg"/>
          </a:ln>
          <a:effectLst/>
        </p:spPr>
        <p:txBody>
          <a:bodyPr wrap="square">
            <a:spAutoFit/>
          </a:bodyPr>
          <a:lstStyle/>
          <a:p>
            <a:pPr algn="l" defTabSz="995363">
              <a:spcBef>
                <a:spcPct val="50000"/>
              </a:spcBef>
            </a:pPr>
            <a:r>
              <a:rPr lang="en-US" sz="1400" u="sng" dirty="0">
                <a:solidFill>
                  <a:srgbClr val="000000"/>
                </a:solidFill>
              </a:rPr>
              <a:t>Case Summary</a:t>
            </a:r>
          </a:p>
          <a:p>
            <a:pPr algn="l" defTabSz="995363">
              <a:spcBef>
                <a:spcPct val="50000"/>
              </a:spcBef>
            </a:pPr>
            <a:r>
              <a:rPr lang="en-US" sz="1400" b="0" u="none" dirty="0">
                <a:solidFill>
                  <a:srgbClr val="000000"/>
                </a:solidFill>
              </a:rPr>
              <a:t>Church and former youth pastor </a:t>
            </a:r>
            <a:r>
              <a:rPr lang="en-US" sz="1400" b="0" u="none" dirty="0" smtClean="0">
                <a:solidFill>
                  <a:srgbClr val="000000"/>
                </a:solidFill>
              </a:rPr>
              <a:t>were sued </a:t>
            </a:r>
            <a:r>
              <a:rPr lang="en-US" sz="1400" b="0" u="none" dirty="0">
                <a:solidFill>
                  <a:srgbClr val="000000"/>
                </a:solidFill>
              </a:rPr>
              <a:t>over sexual abuse of two young boys. The church knew the youth volunteer had a history (no criminal record) of molestation, but allowed him to work with youth anyway. Injured parties sued for $500,000.</a:t>
            </a:r>
            <a:endParaRPr lang="en-US" sz="1400" u="none" dirty="0">
              <a:solidFill>
                <a:srgbClr val="000000"/>
              </a:solidFill>
            </a:endParaRPr>
          </a:p>
          <a:p>
            <a:pPr algn="l" defTabSz="995363">
              <a:spcBef>
                <a:spcPct val="50000"/>
              </a:spcBef>
            </a:pPr>
            <a:r>
              <a:rPr lang="en-US" sz="1400" u="none" dirty="0">
                <a:solidFill>
                  <a:srgbClr val="000000"/>
                </a:solidFill>
              </a:rPr>
              <a:t>Outcome</a:t>
            </a:r>
          </a:p>
          <a:p>
            <a:pPr algn="l" defTabSz="995363">
              <a:spcBef>
                <a:spcPct val="50000"/>
              </a:spcBef>
            </a:pPr>
            <a:r>
              <a:rPr lang="en-US" sz="1400" dirty="0">
                <a:solidFill>
                  <a:srgbClr val="000000"/>
                </a:solidFill>
              </a:rPr>
              <a:t>Claim was settled for $250,000. </a:t>
            </a:r>
          </a:p>
          <a:p>
            <a:pPr algn="l" defTabSz="995363">
              <a:spcBef>
                <a:spcPct val="50000"/>
              </a:spcBef>
            </a:pPr>
            <a:r>
              <a:rPr lang="en-US" sz="1400" u="none" dirty="0">
                <a:solidFill>
                  <a:srgbClr val="000000"/>
                </a:solidFill>
              </a:rPr>
              <a:t>Prevention</a:t>
            </a:r>
          </a:p>
          <a:p>
            <a:pPr algn="l" defTabSz="995363">
              <a:spcBef>
                <a:spcPct val="50000"/>
              </a:spcBef>
            </a:pPr>
            <a:r>
              <a:rPr lang="en-US" sz="1400" b="0" u="none" dirty="0">
                <a:solidFill>
                  <a:srgbClr val="000000"/>
                </a:solidFill>
              </a:rPr>
              <a:t>The church should have had a written policy against such a person </a:t>
            </a:r>
            <a:r>
              <a:rPr lang="en-US" sz="1400" b="0" u="none" dirty="0" smtClean="0">
                <a:solidFill>
                  <a:srgbClr val="000000"/>
                </a:solidFill>
              </a:rPr>
              <a:t>ever being </a:t>
            </a:r>
            <a:r>
              <a:rPr lang="en-US" sz="1400" b="0" u="none" dirty="0">
                <a:solidFill>
                  <a:srgbClr val="000000"/>
                </a:solidFill>
              </a:rPr>
              <a:t>allowed to be in ministry</a:t>
            </a:r>
            <a:r>
              <a:rPr lang="en-US" sz="1400" b="0" u="none" dirty="0" smtClean="0">
                <a:solidFill>
                  <a:srgbClr val="000000"/>
                </a:solidFill>
              </a:rPr>
              <a:t>. </a:t>
            </a:r>
            <a:r>
              <a:rPr lang="en-US" sz="1400" b="0" u="none" dirty="0">
                <a:solidFill>
                  <a:srgbClr val="000000"/>
                </a:solidFill>
              </a:rPr>
              <a:t>A better application process, reference, and background checks were </a:t>
            </a:r>
            <a:r>
              <a:rPr lang="en-US" sz="1400" dirty="0" smtClean="0">
                <a:solidFill>
                  <a:srgbClr val="000000"/>
                </a:solidFill>
              </a:rPr>
              <a:t>needed. </a:t>
            </a:r>
            <a:endParaRPr lang="en-US" sz="1400" b="0" u="none" dirty="0">
              <a:solidFill>
                <a:srgbClr val="000000"/>
              </a:solidFill>
            </a:endParaRPr>
          </a:p>
        </p:txBody>
      </p:sp>
      <p:sp>
        <p:nvSpPr>
          <p:cNvPr id="9" name="TextBox 8"/>
          <p:cNvSpPr txBox="1"/>
          <p:nvPr/>
        </p:nvSpPr>
        <p:spPr>
          <a:xfrm>
            <a:off x="3200400" y="8610600"/>
            <a:ext cx="609600" cy="246221"/>
          </a:xfrm>
          <a:prstGeom prst="rect">
            <a:avLst/>
          </a:prstGeom>
          <a:noFill/>
        </p:spPr>
        <p:txBody>
          <a:bodyPr wrap="square" rtlCol="0">
            <a:spAutoFit/>
          </a:bodyPr>
          <a:lstStyle/>
          <a:p>
            <a:r>
              <a:rPr lang="en-US" sz="1000" dirty="0" smtClean="0"/>
              <a:t>30</a:t>
            </a:r>
            <a:endParaRPr lang="en-US" sz="1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7" name="Text Box 4"/>
          <p:cNvSpPr txBox="1">
            <a:spLocks noChangeArrowheads="1"/>
          </p:cNvSpPr>
          <p:nvPr/>
        </p:nvSpPr>
        <p:spPr bwMode="auto">
          <a:xfrm>
            <a:off x="609600" y="1752600"/>
            <a:ext cx="5608637" cy="3739485"/>
          </a:xfrm>
          <a:prstGeom prst="rect">
            <a:avLst/>
          </a:prstGeom>
          <a:noFill/>
          <a:ln w="38100">
            <a:noFill/>
            <a:miter lim="800000"/>
            <a:headEnd/>
            <a:tailEnd type="none" w="lg" len="lg"/>
          </a:ln>
          <a:effectLst/>
        </p:spPr>
        <p:txBody>
          <a:bodyPr wrap="square">
            <a:spAutoFit/>
          </a:bodyPr>
          <a:lstStyle/>
          <a:p>
            <a:pPr algn="l" defTabSz="995363">
              <a:spcBef>
                <a:spcPct val="50000"/>
              </a:spcBef>
            </a:pPr>
            <a:r>
              <a:rPr lang="en-US" sz="1400" u="sng" dirty="0">
                <a:solidFill>
                  <a:srgbClr val="000000"/>
                </a:solidFill>
              </a:rPr>
              <a:t>Case Summary</a:t>
            </a:r>
          </a:p>
          <a:p>
            <a:pPr algn="l" defTabSz="995363">
              <a:spcBef>
                <a:spcPct val="50000"/>
              </a:spcBef>
            </a:pPr>
            <a:r>
              <a:rPr lang="en-US" sz="1400" b="0" u="none" dirty="0">
                <a:solidFill>
                  <a:srgbClr val="000000"/>
                </a:solidFill>
              </a:rPr>
              <a:t>A 16 year old student needed a ride home from youth group. The student said her parents gave her permission to go home with a 20 </a:t>
            </a:r>
            <a:r>
              <a:rPr lang="en-US" sz="1400" b="0" u="none" dirty="0" smtClean="0">
                <a:solidFill>
                  <a:srgbClr val="000000"/>
                </a:solidFill>
              </a:rPr>
              <a:t>- year </a:t>
            </a:r>
            <a:r>
              <a:rPr lang="en-US" sz="1400" b="0" u="none" dirty="0">
                <a:solidFill>
                  <a:srgbClr val="000000"/>
                </a:solidFill>
              </a:rPr>
              <a:t>old friend and youth volunteer. The youth pastor gave the ok. The </a:t>
            </a:r>
            <a:r>
              <a:rPr lang="en-US" sz="1400" b="0" u="none" dirty="0" smtClean="0">
                <a:solidFill>
                  <a:srgbClr val="000000"/>
                </a:solidFill>
              </a:rPr>
              <a:t>18- </a:t>
            </a:r>
            <a:r>
              <a:rPr lang="en-US" sz="1400" b="0" u="none" dirty="0">
                <a:solidFill>
                  <a:srgbClr val="000000"/>
                </a:solidFill>
              </a:rPr>
              <a:t>yr old and 16 </a:t>
            </a:r>
            <a:r>
              <a:rPr lang="en-US" sz="1400" b="0" u="none" dirty="0" smtClean="0">
                <a:solidFill>
                  <a:srgbClr val="000000"/>
                </a:solidFill>
              </a:rPr>
              <a:t>-yr </a:t>
            </a:r>
            <a:r>
              <a:rPr lang="en-US" sz="1400" b="0" u="none" dirty="0">
                <a:solidFill>
                  <a:srgbClr val="000000"/>
                </a:solidFill>
              </a:rPr>
              <a:t>old were in an accident.  The parents never gave any permission for their daughter to be in another vehicle. The church had a permission slip on file that confirmed this. </a:t>
            </a:r>
          </a:p>
          <a:p>
            <a:pPr algn="l" defTabSz="995363">
              <a:spcBef>
                <a:spcPct val="50000"/>
              </a:spcBef>
            </a:pPr>
            <a:r>
              <a:rPr lang="en-US" sz="1400" u="none" dirty="0">
                <a:solidFill>
                  <a:srgbClr val="000000"/>
                </a:solidFill>
              </a:rPr>
              <a:t>Outcome</a:t>
            </a:r>
          </a:p>
          <a:p>
            <a:pPr algn="l" defTabSz="995363">
              <a:spcBef>
                <a:spcPct val="50000"/>
              </a:spcBef>
            </a:pPr>
            <a:r>
              <a:rPr lang="en-US" sz="1400" dirty="0">
                <a:solidFill>
                  <a:srgbClr val="000000"/>
                </a:solidFill>
              </a:rPr>
              <a:t>The church insurance paid 4,700 in medical bills.</a:t>
            </a:r>
          </a:p>
          <a:p>
            <a:pPr algn="l" defTabSz="995363">
              <a:spcBef>
                <a:spcPct val="50000"/>
              </a:spcBef>
            </a:pPr>
            <a:r>
              <a:rPr lang="en-US" sz="1400" u="none" dirty="0">
                <a:solidFill>
                  <a:srgbClr val="000000"/>
                </a:solidFill>
              </a:rPr>
              <a:t>Prevention</a:t>
            </a:r>
          </a:p>
          <a:p>
            <a:pPr algn="l" defTabSz="995363">
              <a:spcBef>
                <a:spcPct val="50000"/>
              </a:spcBef>
            </a:pPr>
            <a:r>
              <a:rPr lang="en-US" sz="1400" b="0" u="none" dirty="0">
                <a:solidFill>
                  <a:srgbClr val="000000"/>
                </a:solidFill>
              </a:rPr>
              <a:t>The youth program suffered credibility, and the family left the church</a:t>
            </a:r>
          </a:p>
          <a:p>
            <a:pPr algn="l" defTabSz="995363">
              <a:spcBef>
                <a:spcPct val="50000"/>
              </a:spcBef>
            </a:pPr>
            <a:r>
              <a:rPr lang="en-US" sz="1400" b="0" u="none" dirty="0">
                <a:solidFill>
                  <a:srgbClr val="000000"/>
                </a:solidFill>
              </a:rPr>
              <a:t>Make sure you have proper documents and </a:t>
            </a:r>
            <a:r>
              <a:rPr lang="en-US" sz="1400" b="0" u="none" dirty="0" smtClean="0">
                <a:solidFill>
                  <a:srgbClr val="000000"/>
                </a:solidFill>
              </a:rPr>
              <a:t>follow </a:t>
            </a:r>
            <a:r>
              <a:rPr lang="en-US" sz="1400" b="0" u="none" dirty="0">
                <a:solidFill>
                  <a:srgbClr val="000000"/>
                </a:solidFill>
              </a:rPr>
              <a:t>them.</a:t>
            </a:r>
          </a:p>
          <a:p>
            <a:pPr algn="l" defTabSz="995363">
              <a:spcBef>
                <a:spcPct val="50000"/>
              </a:spcBef>
            </a:pPr>
            <a:endParaRPr lang="en-US" u="none" dirty="0">
              <a:solidFill>
                <a:srgbClr val="000000"/>
              </a:solidFill>
            </a:endParaRPr>
          </a:p>
        </p:txBody>
      </p:sp>
      <p:sp>
        <p:nvSpPr>
          <p:cNvPr id="9" name="Text Box 4"/>
          <p:cNvSpPr txBox="1">
            <a:spLocks noChangeArrowheads="1"/>
          </p:cNvSpPr>
          <p:nvPr/>
        </p:nvSpPr>
        <p:spPr bwMode="auto">
          <a:xfrm>
            <a:off x="609600" y="1295400"/>
            <a:ext cx="2362200" cy="396875"/>
          </a:xfrm>
          <a:prstGeom prst="rect">
            <a:avLst/>
          </a:prstGeom>
          <a:noFill/>
          <a:ln w="38100">
            <a:noFill/>
            <a:miter lim="800000"/>
            <a:headEnd/>
            <a:tailEnd type="none" w="lg" len="lg"/>
          </a:ln>
          <a:effectLst/>
        </p:spPr>
        <p:txBody>
          <a:bodyPr>
            <a:spAutoFit/>
          </a:bodyPr>
          <a:lstStyle/>
          <a:p>
            <a:pPr algn="l" defTabSz="995363">
              <a:spcBef>
                <a:spcPct val="50000"/>
              </a:spcBef>
            </a:pPr>
            <a:r>
              <a:rPr lang="en-US" sz="2000" b="1" u="none" dirty="0">
                <a:solidFill>
                  <a:srgbClr val="003366"/>
                </a:solidFill>
              </a:rPr>
              <a:t>Case Studies</a:t>
            </a:r>
          </a:p>
        </p:txBody>
      </p:sp>
      <p:sp>
        <p:nvSpPr>
          <p:cNvPr id="10" name="TextBox 9"/>
          <p:cNvSpPr txBox="1"/>
          <p:nvPr/>
        </p:nvSpPr>
        <p:spPr>
          <a:xfrm>
            <a:off x="3200400" y="8610600"/>
            <a:ext cx="609600" cy="246221"/>
          </a:xfrm>
          <a:prstGeom prst="rect">
            <a:avLst/>
          </a:prstGeom>
          <a:noFill/>
        </p:spPr>
        <p:txBody>
          <a:bodyPr wrap="square" rtlCol="0">
            <a:spAutoFit/>
          </a:bodyPr>
          <a:lstStyle/>
          <a:p>
            <a:r>
              <a:rPr lang="en-US" sz="1000" dirty="0" smtClean="0"/>
              <a:t>31</a:t>
            </a:r>
            <a:endParaRPr lang="en-US" sz="1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1027" name="Rectangle 3"/>
          <p:cNvSpPr>
            <a:spLocks noChangeArrowheads="1"/>
          </p:cNvSpPr>
          <p:nvPr/>
        </p:nvSpPr>
        <p:spPr bwMode="auto">
          <a:xfrm>
            <a:off x="304800" y="1295400"/>
            <a:ext cx="6248400" cy="63632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Bob Lilly</a:t>
            </a: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Bob has worked with many different kinds of business; including,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government, education, private universities, churches and other related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ministries. Bob brings an entertaining style to all his presentations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uses his background of 26 years in the insurance industry to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provide real life examples and practical</a:t>
            </a:r>
            <a:r>
              <a:rPr kumimoji="0" lang="en-US" sz="11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tools</a:t>
            </a:r>
          </a:p>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Education:</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Bachelor of Arts in Public Administration &amp; Community Service</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University of Oregon, 1979.Certified</a:t>
            </a:r>
            <a:r>
              <a:rPr kumimoji="0" lang="en-US" sz="1100" b="0" i="0" u="none" strike="noStrike" cap="none" normalizeH="0" dirty="0" smtClean="0">
                <a:ln>
                  <a:noFill/>
                </a:ln>
                <a:solidFill>
                  <a:schemeClr val="tx1"/>
                </a:solidFill>
                <a:effectLst/>
                <a:latin typeface="Arial" pitchFamily="34" charset="0"/>
                <a:ea typeface="Times New Roman" pitchFamily="18" charset="0"/>
                <a:cs typeface="Arial" pitchFamily="34" charset="0"/>
              </a:rPr>
              <a:t> Business Consultant -Sedgwick 		</a:t>
            </a:r>
            <a:r>
              <a:rPr lang="en-US" sz="1100" dirty="0" smtClean="0">
                <a:latin typeface="Arial" pitchFamily="34" charset="0"/>
                <a:ea typeface="Times New Roman" pitchFamily="18" charset="0"/>
                <a:cs typeface="Arial" pitchFamily="34" charset="0"/>
              </a:rPr>
              <a:t>U</a:t>
            </a:r>
            <a:r>
              <a:rPr kumimoji="0" lang="en-US" sz="1100" b="0" i="0" u="none" strike="noStrike" cap="none" normalizeH="0" dirty="0" smtClean="0">
                <a:ln>
                  <a:noFill/>
                </a:ln>
                <a:solidFill>
                  <a:schemeClr val="tx1"/>
                </a:solidFill>
                <a:effectLst/>
                <a:latin typeface="Arial" pitchFamily="34" charset="0"/>
                <a:ea typeface="Times New Roman" pitchFamily="18" charset="0"/>
                <a:cs typeface="Arial" pitchFamily="34" charset="0"/>
              </a:rPr>
              <a:t>niversity ,1993</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Community</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Independent Agents/Brokers of Oregon Board Chair</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Involvement:</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Past Wood Village Baptist Church Elder</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Gresham Barlow Education Foundation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NW Medical Teams  volunteer</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Gresham Barlow School District Budget Committee</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Active in Leadership at Good shepherd Community Church,   		Boring Oregon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Featured		</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National Association of Church Business Administrators</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Speaker</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American Association of Architects - Oregon</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Society of Design Administrators (SDA)</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National Association of Fire Equipment Distributors (NAFED)</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Gas &amp; Welding Distributors Association (GAWDA)</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Public Risk Managers Association</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Western Seminary</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Guest lecturer at Lewis &amp; Clark College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Personal</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Bob lives with his wife Jacqueline and five children in Gresham 		Oregon</a:t>
            </a:r>
            <a:r>
              <a:rPr kumimoji="0" lang="en-US" sz="1100" b="0" i="0" u="none" strike="noStrike" cap="none" normalizeH="0" dirty="0" smtClean="0">
                <a:ln>
                  <a:noFill/>
                </a:ln>
                <a:solidFill>
                  <a:schemeClr val="tx1"/>
                </a:solidFill>
                <a:effectLst/>
                <a:latin typeface="Arial" pitchFamily="34" charset="0"/>
                <a:ea typeface="Times New Roman" pitchFamily="18" charset="0"/>
                <a:cs typeface="Arial" pitchFamily="34" charset="0"/>
              </a:rPr>
              <a:t> and </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enjoys  golfing</a:t>
            </a:r>
            <a:r>
              <a:rPr kumimoji="0" lang="en-US" sz="1100" b="0" i="0" u="none" strike="noStrike" cap="none" normalizeH="0" dirty="0" smtClean="0">
                <a:ln>
                  <a:noFill/>
                </a:ln>
                <a:solidFill>
                  <a:schemeClr val="tx1"/>
                </a:solidFill>
                <a:effectLst/>
                <a:latin typeface="Arial" pitchFamily="34" charset="0"/>
                <a:ea typeface="Times New Roman" pitchFamily="18" charset="0"/>
                <a:cs typeface="Arial" pitchFamily="34" charset="0"/>
              </a:rPr>
              <a:t> and fly fishing. </a:t>
            </a:r>
            <a:endParaRPr kumimoji="0" lang="en-US" sz="1100" b="0" i="0" u="none" strike="noStrike" cap="none" normalizeH="0" baseline="0" dirty="0" smtClean="0">
              <a:ln>
                <a:noFill/>
              </a:ln>
              <a:solidFill>
                <a:schemeClr val="tx1"/>
              </a:solidFill>
              <a:effectLst/>
              <a:latin typeface="Arial" pitchFamily="34" charset="0"/>
            </a:endParaRPr>
          </a:p>
        </p:txBody>
      </p:sp>
      <p:pic>
        <p:nvPicPr>
          <p:cNvPr id="10" name="Picture 4" descr="C:\Documents and Settings\bob\My Documents\My Pictures\bob\DSC_0267.JPG"/>
          <p:cNvPicPr>
            <a:picLocks noChangeAspect="1" noChangeArrowheads="1"/>
          </p:cNvPicPr>
          <p:nvPr/>
        </p:nvPicPr>
        <p:blipFill>
          <a:blip r:embed="rId3" cstate="print"/>
          <a:srcRect b="13950"/>
          <a:stretch>
            <a:fillRect/>
          </a:stretch>
        </p:blipFill>
        <p:spPr bwMode="auto">
          <a:xfrm>
            <a:off x="5105400" y="1828800"/>
            <a:ext cx="1295400" cy="16764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43011" name="Rectangle 3"/>
          <p:cNvSpPr>
            <a:spLocks noChangeArrowheads="1"/>
          </p:cNvSpPr>
          <p:nvPr/>
        </p:nvSpPr>
        <p:spPr bwMode="auto">
          <a:xfrm>
            <a:off x="381000" y="1524000"/>
            <a:ext cx="50292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Scott Stuart</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solidFill>
                <a:srgbClr val="003366"/>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3366"/>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3366"/>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spcBef>
                <a:spcPct val="0"/>
              </a:spcBef>
              <a:spcAft>
                <a:spcPct val="0"/>
              </a:spcAft>
              <a:buClrTx/>
              <a:buSzTx/>
              <a:buFontTx/>
              <a:buNone/>
              <a:tabLst/>
            </a:pPr>
            <a:endPar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Scott started his career in the Insurance industry October 1, 1981.  He joined North Pacific Insurance Company where he trained as an Underwriting Assistant.  He began his career as a Producer with his family’s insurance agency in April of 1983. On August 1, 1998, Scott joined the firm of LaPorte &amp; Associates, Inc.  </a:t>
            </a:r>
          </a:p>
          <a:p>
            <a:pPr marL="0" marR="0" lvl="0" indent="0" algn="l" defTabSz="914400" rtl="0" eaLnBrk="0" fontAlgn="base" latinLnBrk="0" hangingPunct="0">
              <a:spcBef>
                <a:spcPct val="0"/>
              </a:spcBef>
              <a:spcAft>
                <a:spcPct val="0"/>
              </a:spcAft>
              <a:buClrTx/>
              <a:buSzTx/>
              <a:buFontTx/>
              <a:buNone/>
              <a:tabLst/>
            </a:pPr>
            <a:endParaRPr kumimoji="0" lang="en-US" sz="11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Scott attended the University of Oregon, receiving a Bachelor of Arts degree in 1981.  He majored in Business Administration with a minor in the French Language.  Scott is a Certified Insurance Counselor (CIC) and has completed 6 of 10 parts of the Chartered Property Casualty Underwriter (CPCU) </a:t>
            </a:r>
            <a:r>
              <a:rPr kumimoji="0" lang="en-US" sz="1100" i="0" u="none" strike="noStrike" cap="none" normalizeH="0" baseline="0" smtClean="0">
                <a:ln>
                  <a:noFill/>
                </a:ln>
                <a:solidFill>
                  <a:schemeClr val="tx1"/>
                </a:solidFill>
                <a:effectLst/>
                <a:latin typeface="Arial" pitchFamily="34" charset="0"/>
                <a:ea typeface="Times New Roman" pitchFamily="18" charset="0"/>
                <a:cs typeface="Arial" pitchFamily="34" charset="0"/>
              </a:rPr>
              <a:t>designation.  </a:t>
            </a:r>
            <a:endPar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Scott's area of responsibility at Christian Ministries Insurance is in the placement of Church and related ministry insurance.  Scott specializes in Risk Management techniques in the areas of Pastor’s Professional Liability, Employment Practices, Children’s &amp; Youth Ministries and Foreign Missions Liability.  He also provides Workers Compensation and Employee Benefits.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Scott is currently the Volunteer in charge of Operation Zero Debt at Good Shepherd Community Church in Boring, Oregon.  This is a financial ministry utilizing Dave Ramsey’s Financial Peace University curriculum to teach people how to live debt free.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Scott has served on 5 short term mission teams.  Three in England working with sister churches and two in France sharing the Gospel with Arab Muslims.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Scott and his wife </a:t>
            </a:r>
            <a:r>
              <a:rPr kumimoji="0" lang="en-US" sz="11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Cyndy</a:t>
            </a:r>
            <a:r>
              <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have three daughters.  They live in </a:t>
            </a:r>
            <a:r>
              <a:rPr kumimoji="0" lang="en-US" sz="11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Welches</a:t>
            </a:r>
            <a:r>
              <a:rPr kumimoji="0" lang="en-US" sz="11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Oregon.  Scott enjoys sports and has spent many hours coaching his daughters various basketball teams over a 12 year period.  He also enjoys his Scottish heritage while playing the bagpipes. </a:t>
            </a:r>
            <a:endParaRPr kumimoji="0" lang="en-US" sz="11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43012" name="Picture 4" descr="P:\SCOTT\GoodShepherd_Page_1.jpg"/>
          <p:cNvPicPr>
            <a:picLocks noChangeAspect="1" noChangeArrowheads="1"/>
          </p:cNvPicPr>
          <p:nvPr/>
        </p:nvPicPr>
        <p:blipFill>
          <a:blip r:embed="rId3"/>
          <a:srcRect b="12422"/>
          <a:stretch>
            <a:fillRect/>
          </a:stretch>
        </p:blipFill>
        <p:spPr bwMode="auto">
          <a:xfrm>
            <a:off x="5334000" y="1447799"/>
            <a:ext cx="1295400" cy="1713404"/>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7" name="Rectangle 6"/>
          <p:cNvSpPr/>
          <p:nvPr/>
        </p:nvSpPr>
        <p:spPr>
          <a:xfrm>
            <a:off x="1447800" y="2590800"/>
            <a:ext cx="3886200" cy="1600438"/>
          </a:xfrm>
          <a:prstGeom prst="rect">
            <a:avLst/>
          </a:prstGeom>
        </p:spPr>
        <p:txBody>
          <a:bodyPr wrap="square">
            <a:spAutoFit/>
          </a:bodyPr>
          <a:lstStyle/>
          <a:p>
            <a:pPr algn="ctr">
              <a:buFont typeface="Wingdings" pitchFamily="2" charset="2"/>
              <a:buNone/>
            </a:pPr>
            <a:r>
              <a:rPr lang="en-US" sz="1400" dirty="0" smtClean="0"/>
              <a:t>Portions of this material were </a:t>
            </a:r>
            <a:r>
              <a:rPr lang="en-US" sz="1400" u="sng" dirty="0" smtClean="0"/>
              <a:t>provided by</a:t>
            </a:r>
          </a:p>
          <a:p>
            <a:pPr algn="ctr">
              <a:buFont typeface="Wingdings" pitchFamily="2" charset="2"/>
              <a:buNone/>
            </a:pPr>
            <a:r>
              <a:rPr lang="en-US" sz="1400" dirty="0" smtClean="0"/>
              <a:t>Brotherhood Mutual Insurance Co.</a:t>
            </a:r>
          </a:p>
          <a:p>
            <a:pPr algn="ctr">
              <a:buFont typeface="Wingdings" pitchFamily="2" charset="2"/>
              <a:buNone/>
            </a:pPr>
            <a:r>
              <a:rPr lang="en-US" sz="1400" dirty="0" smtClean="0"/>
              <a:t>Guide One</a:t>
            </a:r>
          </a:p>
          <a:p>
            <a:pPr algn="ctr">
              <a:buFont typeface="Wingdings" pitchFamily="2" charset="2"/>
              <a:buNone/>
            </a:pPr>
            <a:r>
              <a:rPr lang="en-US" sz="1400" dirty="0" smtClean="0"/>
              <a:t>Church Mutual</a:t>
            </a:r>
          </a:p>
          <a:p>
            <a:pPr algn="ctr">
              <a:buFont typeface="Wingdings" pitchFamily="2" charset="2"/>
              <a:buNone/>
            </a:pPr>
            <a:r>
              <a:rPr lang="en-US" sz="1400" dirty="0" smtClean="0"/>
              <a:t>Better Safe Than Sued by Jack Crabtree</a:t>
            </a:r>
          </a:p>
          <a:p>
            <a:pPr algn="ctr">
              <a:buFont typeface="Wingdings" pitchFamily="2" charset="2"/>
              <a:buNone/>
            </a:pPr>
            <a:r>
              <a:rPr lang="en-US" sz="1400" dirty="0" smtClean="0"/>
              <a:t>Church Business</a:t>
            </a:r>
          </a:p>
          <a:p>
            <a:pPr algn="ctr">
              <a:buFont typeface="Wingdings" pitchFamily="2" charset="2"/>
              <a:buNone/>
            </a:pPr>
            <a:r>
              <a:rPr lang="en-US" sz="1400" dirty="0" smtClean="0"/>
              <a:t>Non Profit Risk</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5" name="Rectangle 4"/>
          <p:cNvSpPr/>
          <p:nvPr/>
        </p:nvSpPr>
        <p:spPr>
          <a:xfrm>
            <a:off x="762000" y="1752600"/>
            <a:ext cx="5181600" cy="5601533"/>
          </a:xfrm>
          <a:prstGeom prst="rect">
            <a:avLst/>
          </a:prstGeom>
        </p:spPr>
        <p:txBody>
          <a:bodyPr wrap="square">
            <a:spAutoFit/>
          </a:bodyPr>
          <a:lstStyle/>
          <a:p>
            <a:pPr algn="ctr" defTabSz="995363">
              <a:spcBef>
                <a:spcPct val="30000"/>
              </a:spcBef>
              <a:buClr>
                <a:schemeClr val="tx1"/>
              </a:buClr>
              <a:buSzPct val="85000"/>
            </a:pPr>
            <a:r>
              <a:rPr lang="en-US" sz="2800" u="none" dirty="0" smtClean="0">
                <a:solidFill>
                  <a:srgbClr val="003366"/>
                </a:solidFill>
                <a:latin typeface="Comic Sans MS" pitchFamily="66" charset="0"/>
              </a:rPr>
              <a:t>Proverbs 3:21-26</a:t>
            </a:r>
          </a:p>
          <a:p>
            <a:pPr algn="ctr" defTabSz="995363">
              <a:spcBef>
                <a:spcPct val="30000"/>
              </a:spcBef>
              <a:buClr>
                <a:schemeClr val="tx1"/>
              </a:buClr>
              <a:buSzPct val="85000"/>
            </a:pPr>
            <a:endParaRPr lang="en-US" sz="1200" u="none" dirty="0" smtClean="0">
              <a:solidFill>
                <a:srgbClr val="003366"/>
              </a:solidFill>
              <a:latin typeface="Comic Sans MS" pitchFamily="66" charset="0"/>
            </a:endParaRPr>
          </a:p>
          <a:p>
            <a:pPr algn="ctr" defTabSz="995363">
              <a:spcBef>
                <a:spcPct val="30000"/>
              </a:spcBef>
              <a:buClr>
                <a:schemeClr val="tx1"/>
              </a:buClr>
              <a:buSzPct val="85000"/>
            </a:pPr>
            <a:r>
              <a:rPr lang="en-US" b="0" u="none" dirty="0" smtClean="0">
                <a:solidFill>
                  <a:srgbClr val="003366"/>
                </a:solidFill>
                <a:latin typeface="Comic Sans MS" pitchFamily="66" charset="0"/>
              </a:rPr>
              <a:t> My son, preserve sound judgment and discernment,</a:t>
            </a:r>
          </a:p>
          <a:p>
            <a:pPr algn="ctr" defTabSz="995363">
              <a:spcBef>
                <a:spcPct val="30000"/>
              </a:spcBef>
              <a:buClr>
                <a:schemeClr val="tx1"/>
              </a:buClr>
              <a:buSzPct val="85000"/>
            </a:pPr>
            <a:r>
              <a:rPr lang="en-US" b="0" u="none" dirty="0" smtClean="0">
                <a:solidFill>
                  <a:srgbClr val="003366"/>
                </a:solidFill>
                <a:latin typeface="Comic Sans MS" pitchFamily="66" charset="0"/>
              </a:rPr>
              <a:t>do not let them out of your sight; </a:t>
            </a:r>
          </a:p>
          <a:p>
            <a:pPr algn="ctr" defTabSz="995363">
              <a:spcBef>
                <a:spcPct val="30000"/>
              </a:spcBef>
              <a:buClr>
                <a:schemeClr val="tx1"/>
              </a:buClr>
              <a:buSzPct val="85000"/>
            </a:pPr>
            <a:r>
              <a:rPr lang="en-US" b="0" u="none" dirty="0" smtClean="0">
                <a:solidFill>
                  <a:srgbClr val="003366"/>
                </a:solidFill>
                <a:latin typeface="Comic Sans MS" pitchFamily="66" charset="0"/>
              </a:rPr>
              <a:t>they will be life for you,</a:t>
            </a:r>
          </a:p>
          <a:p>
            <a:pPr algn="ctr" defTabSz="995363">
              <a:spcBef>
                <a:spcPct val="30000"/>
              </a:spcBef>
              <a:buClr>
                <a:schemeClr val="tx1"/>
              </a:buClr>
              <a:buSzPct val="85000"/>
            </a:pPr>
            <a:r>
              <a:rPr lang="en-US" b="0" u="none" dirty="0" smtClean="0">
                <a:solidFill>
                  <a:srgbClr val="003366"/>
                </a:solidFill>
                <a:latin typeface="Comic Sans MS" pitchFamily="66" charset="0"/>
              </a:rPr>
              <a:t>an ornament to grace your neck. </a:t>
            </a:r>
          </a:p>
          <a:p>
            <a:pPr algn="ctr" defTabSz="995363">
              <a:spcBef>
                <a:spcPct val="30000"/>
              </a:spcBef>
              <a:buClr>
                <a:schemeClr val="tx1"/>
              </a:buClr>
              <a:buSzPct val="85000"/>
            </a:pPr>
            <a:r>
              <a:rPr lang="en-US" b="0" u="none" dirty="0" smtClean="0">
                <a:solidFill>
                  <a:srgbClr val="003366"/>
                </a:solidFill>
                <a:latin typeface="Comic Sans MS" pitchFamily="66" charset="0"/>
              </a:rPr>
              <a:t> Then you will go on your way in safety,</a:t>
            </a:r>
          </a:p>
          <a:p>
            <a:pPr algn="ctr" defTabSz="995363">
              <a:spcBef>
                <a:spcPct val="30000"/>
              </a:spcBef>
              <a:buClr>
                <a:schemeClr val="tx1"/>
              </a:buClr>
              <a:buSzPct val="85000"/>
            </a:pPr>
            <a:r>
              <a:rPr lang="en-US" b="0" u="none" dirty="0" smtClean="0">
                <a:solidFill>
                  <a:srgbClr val="003366"/>
                </a:solidFill>
                <a:latin typeface="Comic Sans MS" pitchFamily="66" charset="0"/>
              </a:rPr>
              <a:t>and your foot will not stumble; </a:t>
            </a:r>
          </a:p>
          <a:p>
            <a:pPr algn="ctr" defTabSz="995363">
              <a:spcBef>
                <a:spcPct val="30000"/>
              </a:spcBef>
              <a:buClr>
                <a:schemeClr val="tx1"/>
              </a:buClr>
              <a:buSzPct val="85000"/>
            </a:pPr>
            <a:r>
              <a:rPr lang="en-US" b="0" u="none" dirty="0" smtClean="0">
                <a:solidFill>
                  <a:srgbClr val="003366"/>
                </a:solidFill>
                <a:latin typeface="Comic Sans MS" pitchFamily="66" charset="0"/>
              </a:rPr>
              <a:t> when you lie down, you will not be afraid;</a:t>
            </a:r>
          </a:p>
          <a:p>
            <a:pPr algn="ctr" defTabSz="995363">
              <a:spcBef>
                <a:spcPct val="30000"/>
              </a:spcBef>
              <a:buClr>
                <a:schemeClr val="tx1"/>
              </a:buClr>
              <a:buSzPct val="85000"/>
            </a:pPr>
            <a:r>
              <a:rPr lang="en-US" b="0" u="none" dirty="0" smtClean="0">
                <a:solidFill>
                  <a:srgbClr val="003366"/>
                </a:solidFill>
                <a:latin typeface="Comic Sans MS" pitchFamily="66" charset="0"/>
              </a:rPr>
              <a:t>when you lie down, your sleep will be sweet. </a:t>
            </a:r>
          </a:p>
          <a:p>
            <a:pPr algn="ctr" defTabSz="995363">
              <a:spcBef>
                <a:spcPct val="30000"/>
              </a:spcBef>
              <a:buClr>
                <a:schemeClr val="tx1"/>
              </a:buClr>
              <a:buSzPct val="85000"/>
            </a:pPr>
            <a:r>
              <a:rPr lang="en-US" b="0" u="none" dirty="0" smtClean="0">
                <a:solidFill>
                  <a:srgbClr val="003366"/>
                </a:solidFill>
                <a:latin typeface="Comic Sans MS" pitchFamily="66" charset="0"/>
              </a:rPr>
              <a:t> Have no fear of sudden disaster </a:t>
            </a:r>
          </a:p>
          <a:p>
            <a:pPr algn="ctr" defTabSz="995363">
              <a:spcBef>
                <a:spcPct val="30000"/>
              </a:spcBef>
              <a:buClr>
                <a:schemeClr val="tx1"/>
              </a:buClr>
              <a:buSzPct val="85000"/>
            </a:pPr>
            <a:r>
              <a:rPr lang="en-US" b="0" u="none" dirty="0" smtClean="0">
                <a:solidFill>
                  <a:srgbClr val="003366"/>
                </a:solidFill>
                <a:latin typeface="Comic Sans MS" pitchFamily="66" charset="0"/>
              </a:rPr>
              <a:t>or of the ruin that overtakes the wicked, </a:t>
            </a:r>
          </a:p>
          <a:p>
            <a:pPr algn="ctr" defTabSz="995363">
              <a:spcBef>
                <a:spcPct val="30000"/>
              </a:spcBef>
              <a:buClr>
                <a:schemeClr val="tx1"/>
              </a:buClr>
              <a:buSzPct val="85000"/>
            </a:pPr>
            <a:r>
              <a:rPr lang="en-US" b="0" u="none" dirty="0" smtClean="0">
                <a:solidFill>
                  <a:srgbClr val="003366"/>
                </a:solidFill>
                <a:latin typeface="Comic Sans MS" pitchFamily="66" charset="0"/>
              </a:rPr>
              <a:t> for the LORD will be your confidence </a:t>
            </a:r>
          </a:p>
          <a:p>
            <a:pPr algn="ctr" defTabSz="995363">
              <a:spcBef>
                <a:spcPct val="30000"/>
              </a:spcBef>
              <a:buClr>
                <a:schemeClr val="tx1"/>
              </a:buClr>
              <a:buSzPct val="85000"/>
            </a:pPr>
            <a:r>
              <a:rPr lang="en-US" b="0" u="none" dirty="0" smtClean="0">
                <a:solidFill>
                  <a:srgbClr val="003366"/>
                </a:solidFill>
                <a:latin typeface="Comic Sans MS" pitchFamily="66" charset="0"/>
              </a:rPr>
              <a:t>and will keep your foot from being snared. </a:t>
            </a:r>
          </a:p>
          <a:p>
            <a:pPr defTabSz="995363">
              <a:spcBef>
                <a:spcPct val="30000"/>
              </a:spcBef>
              <a:buClr>
                <a:schemeClr val="tx1"/>
              </a:buClr>
              <a:buSzPct val="85000"/>
            </a:pPr>
            <a:r>
              <a:rPr lang="en-US" sz="1200" u="none" dirty="0" smtClean="0">
                <a:solidFill>
                  <a:srgbClr val="003366"/>
                </a:solidFill>
                <a:latin typeface="Comic Sans MS" pitchFamily="66" charset="0"/>
              </a:rPr>
              <a:t>NIV</a:t>
            </a:r>
            <a:endParaRPr lang="en-US" sz="1200" u="none" dirty="0">
              <a:solidFill>
                <a:srgbClr val="003366"/>
              </a:solidFill>
              <a:latin typeface="Comic Sans MS" pitchFamily="66" charset="0"/>
            </a:endParaRPr>
          </a:p>
        </p:txBody>
      </p:sp>
      <p:sp>
        <p:nvSpPr>
          <p:cNvPr id="9" name="TextBox 8"/>
          <p:cNvSpPr txBox="1"/>
          <p:nvPr/>
        </p:nvSpPr>
        <p:spPr>
          <a:xfrm>
            <a:off x="3200400" y="8610600"/>
            <a:ext cx="304800" cy="246221"/>
          </a:xfrm>
          <a:prstGeom prst="rect">
            <a:avLst/>
          </a:prstGeom>
          <a:noFill/>
        </p:spPr>
        <p:txBody>
          <a:bodyPr wrap="square" rtlCol="0">
            <a:spAutoFit/>
          </a:bodyPr>
          <a:lstStyle/>
          <a:p>
            <a:r>
              <a:rPr lang="en-US" sz="1000" dirty="0" smtClean="0"/>
              <a:t>1</a:t>
            </a:r>
            <a:endParaRPr lang="en-U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5" name="Rectangle 5"/>
          <p:cNvSpPr>
            <a:spLocks noChangeArrowheads="1"/>
          </p:cNvSpPr>
          <p:nvPr/>
        </p:nvSpPr>
        <p:spPr bwMode="auto">
          <a:xfrm>
            <a:off x="381000" y="1600200"/>
            <a:ext cx="6172200" cy="3570198"/>
          </a:xfrm>
          <a:prstGeom prst="rect">
            <a:avLst/>
          </a:prstGeom>
          <a:noFill/>
          <a:ln w="38100">
            <a:noFill/>
            <a:miter lim="800000"/>
            <a:headEnd/>
            <a:tailEnd type="none" w="lg" len="lg"/>
          </a:ln>
          <a:effectLst/>
        </p:spPr>
        <p:txBody>
          <a:bodyPr wrap="square" lIns="91430" tIns="45715" rIns="91430" bIns="45715">
            <a:spAutoFit/>
          </a:bodyPr>
          <a:lstStyle/>
          <a:p>
            <a:pPr algn="l" defTabSz="995363"/>
            <a:r>
              <a:rPr lang="en-US" sz="2400" b="1" u="none" dirty="0" smtClean="0">
                <a:solidFill>
                  <a:srgbClr val="003366"/>
                </a:solidFill>
              </a:rPr>
              <a:t>Why Is This Important</a:t>
            </a:r>
            <a:endParaRPr lang="en-US" sz="2400" b="1" u="none" dirty="0">
              <a:solidFill>
                <a:srgbClr val="003366"/>
              </a:solidFill>
            </a:endParaRPr>
          </a:p>
          <a:p>
            <a:pPr algn="l" defTabSz="995363"/>
            <a:endParaRPr lang="en-US" sz="2000" b="0" u="none" dirty="0">
              <a:solidFill>
                <a:srgbClr val="996600"/>
              </a:solidFill>
            </a:endParaRPr>
          </a:p>
          <a:p>
            <a:pPr algn="l" defTabSz="995363"/>
            <a:r>
              <a:rPr lang="en-US" sz="1400" b="0" u="none" dirty="0">
                <a:solidFill>
                  <a:srgbClr val="000000"/>
                </a:solidFill>
              </a:rPr>
              <a:t>People sin………..we all make poor </a:t>
            </a:r>
            <a:r>
              <a:rPr lang="en-US" sz="1400" b="0" u="none" dirty="0" smtClean="0">
                <a:solidFill>
                  <a:srgbClr val="000000"/>
                </a:solidFill>
              </a:rPr>
              <a:t> decisions</a:t>
            </a:r>
            <a:r>
              <a:rPr lang="en-US" sz="1400" b="0" u="none" dirty="0">
                <a:solidFill>
                  <a:srgbClr val="000000"/>
                </a:solidFill>
              </a:rPr>
              <a:t>……..accidents happen, even </a:t>
            </a:r>
            <a:r>
              <a:rPr lang="en-US" sz="1400" b="0" u="none" dirty="0" smtClean="0">
                <a:solidFill>
                  <a:srgbClr val="000000"/>
                </a:solidFill>
              </a:rPr>
              <a:t> in </a:t>
            </a:r>
            <a:r>
              <a:rPr lang="en-US" sz="1400" b="0" u="none" dirty="0">
                <a:solidFill>
                  <a:srgbClr val="000000"/>
                </a:solidFill>
              </a:rPr>
              <a:t>the best of situations……….</a:t>
            </a:r>
          </a:p>
          <a:p>
            <a:pPr algn="l" defTabSz="995363"/>
            <a:endParaRPr lang="en-US" sz="1400" b="0" u="none" dirty="0">
              <a:solidFill>
                <a:srgbClr val="000000"/>
              </a:solidFill>
            </a:endParaRPr>
          </a:p>
          <a:p>
            <a:pPr algn="l" defTabSz="995363"/>
            <a:r>
              <a:rPr lang="en-US" sz="1400" b="0" u="none" dirty="0">
                <a:solidFill>
                  <a:srgbClr val="000000"/>
                </a:solidFill>
              </a:rPr>
              <a:t>God protects us and our ministry……but God allows events and “nature” </a:t>
            </a:r>
            <a:r>
              <a:rPr lang="en-US" sz="1400" b="0" u="none" dirty="0" smtClean="0">
                <a:solidFill>
                  <a:srgbClr val="000000"/>
                </a:solidFill>
              </a:rPr>
              <a:t>in many </a:t>
            </a:r>
            <a:r>
              <a:rPr lang="en-US" sz="1400" b="0" u="none" dirty="0">
                <a:solidFill>
                  <a:srgbClr val="000000"/>
                </a:solidFill>
              </a:rPr>
              <a:t>cases to be carried out to their natural conclusions</a:t>
            </a:r>
            <a:r>
              <a:rPr lang="en-US" sz="1400" b="0" u="none" dirty="0" smtClean="0">
                <a:solidFill>
                  <a:srgbClr val="000000"/>
                </a:solidFill>
              </a:rPr>
              <a:t>………..</a:t>
            </a:r>
          </a:p>
          <a:p>
            <a:pPr algn="l" defTabSz="995363"/>
            <a:endParaRPr lang="en-US" sz="1400" dirty="0" smtClean="0">
              <a:solidFill>
                <a:srgbClr val="000000"/>
              </a:solidFill>
            </a:endParaRPr>
          </a:p>
          <a:p>
            <a:pPr algn="l" defTabSz="995363"/>
            <a:r>
              <a:rPr lang="en-US" sz="1400" b="0" u="none" dirty="0" smtClean="0">
                <a:solidFill>
                  <a:srgbClr val="000000"/>
                </a:solidFill>
              </a:rPr>
              <a:t>We have seen too many ministries destroyed  by  the lack of management . </a:t>
            </a:r>
            <a:endParaRPr lang="en-US" sz="1400" b="0" u="none" dirty="0">
              <a:solidFill>
                <a:srgbClr val="000000"/>
              </a:solidFill>
            </a:endParaRPr>
          </a:p>
          <a:p>
            <a:pPr algn="l" defTabSz="995363"/>
            <a:endParaRPr lang="en-US" sz="1400" b="0" u="none" dirty="0">
              <a:solidFill>
                <a:srgbClr val="000000"/>
              </a:solidFill>
            </a:endParaRPr>
          </a:p>
          <a:p>
            <a:pPr algn="l" defTabSz="995363"/>
            <a:r>
              <a:rPr lang="en-US" sz="1400" b="0" u="none" dirty="0">
                <a:solidFill>
                  <a:srgbClr val="000000"/>
                </a:solidFill>
              </a:rPr>
              <a:t>CMI is an insurance &amp; consulting firm formed with the specific purpose </a:t>
            </a:r>
            <a:r>
              <a:rPr lang="en-US" sz="1400" b="0" u="none" dirty="0" smtClean="0">
                <a:solidFill>
                  <a:srgbClr val="000000"/>
                </a:solidFill>
              </a:rPr>
              <a:t> of </a:t>
            </a:r>
            <a:r>
              <a:rPr lang="en-US" sz="1400" b="0" u="none" dirty="0">
                <a:solidFill>
                  <a:srgbClr val="000000"/>
                </a:solidFill>
              </a:rPr>
              <a:t>helping ministries to understand risk and provide tools that </a:t>
            </a:r>
            <a:r>
              <a:rPr lang="en-US" sz="1400" b="0" u="none" dirty="0" smtClean="0">
                <a:solidFill>
                  <a:srgbClr val="000000"/>
                </a:solidFill>
              </a:rPr>
              <a:t>protect  your </a:t>
            </a:r>
            <a:r>
              <a:rPr lang="en-US" sz="1400" b="0" u="none" dirty="0">
                <a:solidFill>
                  <a:srgbClr val="000000"/>
                </a:solidFill>
              </a:rPr>
              <a:t>ministry. </a:t>
            </a:r>
          </a:p>
          <a:p>
            <a:pPr algn="l" defTabSz="995363"/>
            <a:endParaRPr lang="en-US" sz="1400" b="0" u="none" dirty="0">
              <a:solidFill>
                <a:srgbClr val="000000"/>
              </a:solidFill>
            </a:endParaRPr>
          </a:p>
          <a:p>
            <a:pPr algn="l" defTabSz="995363"/>
            <a:r>
              <a:rPr lang="en-US" sz="1400" b="0" u="none" dirty="0">
                <a:solidFill>
                  <a:srgbClr val="000000"/>
                </a:solidFill>
              </a:rPr>
              <a:t>Scott and Bob have over  </a:t>
            </a:r>
            <a:r>
              <a:rPr lang="en-US" sz="1400" b="0" u="none" dirty="0" smtClean="0">
                <a:solidFill>
                  <a:srgbClr val="000000"/>
                </a:solidFill>
              </a:rPr>
              <a:t>50 </a:t>
            </a:r>
            <a:r>
              <a:rPr lang="en-US" sz="1400" b="0" u="none" dirty="0">
                <a:solidFill>
                  <a:srgbClr val="000000"/>
                </a:solidFill>
              </a:rPr>
              <a:t>years of combined experience in insurance </a:t>
            </a:r>
            <a:r>
              <a:rPr lang="en-US" sz="1400" b="0" u="none" dirty="0" smtClean="0">
                <a:solidFill>
                  <a:srgbClr val="000000"/>
                </a:solidFill>
              </a:rPr>
              <a:t> and ministry consulting</a:t>
            </a:r>
            <a:r>
              <a:rPr lang="en-US" sz="1400" b="0" u="none" dirty="0">
                <a:solidFill>
                  <a:srgbClr val="000000"/>
                </a:solidFill>
              </a:rPr>
              <a:t>. This includes non-profit, churches, and for-profit corporations</a:t>
            </a:r>
            <a:r>
              <a:rPr lang="en-US" sz="1400" b="0" u="none" dirty="0">
                <a:solidFill>
                  <a:schemeClr val="accent2"/>
                </a:solidFill>
              </a:rPr>
              <a:t> </a:t>
            </a:r>
          </a:p>
        </p:txBody>
      </p:sp>
      <p:sp>
        <p:nvSpPr>
          <p:cNvPr id="9" name="TextBox 8"/>
          <p:cNvSpPr txBox="1"/>
          <p:nvPr/>
        </p:nvSpPr>
        <p:spPr>
          <a:xfrm>
            <a:off x="3200400" y="8610600"/>
            <a:ext cx="304800" cy="246221"/>
          </a:xfrm>
          <a:prstGeom prst="rect">
            <a:avLst/>
          </a:prstGeom>
          <a:noFill/>
        </p:spPr>
        <p:txBody>
          <a:bodyPr wrap="square" rtlCol="0">
            <a:spAutoFit/>
          </a:bodyPr>
          <a:lstStyle/>
          <a:p>
            <a:r>
              <a:rPr lang="en-US" sz="1000" dirty="0" smtClean="0"/>
              <a:t>2</a:t>
            </a: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6" name="Text Box 12"/>
          <p:cNvSpPr txBox="1">
            <a:spLocks noGrp="1" noChangeArrowheads="1"/>
          </p:cNvSpPr>
          <p:nvPr>
            <p:ph type="ctrTitle"/>
          </p:nvPr>
        </p:nvSpPr>
        <p:spPr bwMode="auto">
          <a:xfrm>
            <a:off x="381000" y="1828800"/>
            <a:ext cx="6096000" cy="1218795"/>
          </a:xfrm>
          <a:prstGeom prst="rect">
            <a:avLst/>
          </a:prstGeom>
          <a:noFill/>
          <a:ln w="9525">
            <a:noFill/>
            <a:miter lim="800000"/>
            <a:headEnd/>
            <a:tailEnd/>
          </a:ln>
          <a:effectLst/>
        </p:spPr>
        <p:txBody>
          <a:bodyPr wrap="square" lIns="0" tIns="0" rIns="0" bIns="0">
            <a:spAutoFit/>
          </a:bodyPr>
          <a:lstStyle/>
          <a:p>
            <a:pPr algn="l" defTabSz="995363">
              <a:spcBef>
                <a:spcPct val="30000"/>
              </a:spcBef>
              <a:buClr>
                <a:srgbClr val="FF9900"/>
              </a:buClr>
              <a:buSzPct val="85000"/>
              <a:buFont typeface="Wingdings" pitchFamily="2" charset="2"/>
              <a:buNone/>
            </a:pPr>
            <a:endParaRPr lang="en-US" sz="2200" b="0" u="none" dirty="0">
              <a:solidFill>
                <a:srgbClr val="000000"/>
              </a:solidFill>
              <a:effectLst>
                <a:outerShdw blurRad="38100" dist="38100" dir="2700000" algn="tl">
                  <a:srgbClr val="C0C0C0"/>
                </a:outerShdw>
              </a:effectLst>
            </a:endParaRPr>
          </a:p>
          <a:p>
            <a:pPr algn="l" defTabSz="995363">
              <a:spcBef>
                <a:spcPct val="30000"/>
              </a:spcBef>
              <a:buClr>
                <a:srgbClr val="FF9900"/>
              </a:buClr>
              <a:buSzPct val="85000"/>
              <a:buFont typeface="Wingdings" pitchFamily="2" charset="2"/>
              <a:buNone/>
            </a:pPr>
            <a:endParaRPr lang="en-US" sz="2200" b="0" u="none" dirty="0">
              <a:solidFill>
                <a:schemeClr val="accent2"/>
              </a:solidFill>
              <a:effectLst>
                <a:outerShdw blurRad="38100" dist="38100" dir="2700000" algn="tl">
                  <a:srgbClr val="C0C0C0"/>
                </a:outerShdw>
              </a:effectLst>
            </a:endParaRPr>
          </a:p>
          <a:p>
            <a:pPr defTabSz="995363">
              <a:spcBef>
                <a:spcPct val="30000"/>
              </a:spcBef>
              <a:buClr>
                <a:schemeClr val="tx1"/>
              </a:buClr>
              <a:buSzPct val="85000"/>
            </a:pPr>
            <a:endParaRPr lang="en-US" sz="2200" b="0" u="none" dirty="0">
              <a:solidFill>
                <a:schemeClr val="accent2"/>
              </a:solidFill>
              <a:effectLst>
                <a:outerShdw blurRad="38100" dist="38100" dir="2700000" algn="tl">
                  <a:srgbClr val="C0C0C0"/>
                </a:outerShdw>
              </a:effectLst>
            </a:endParaRPr>
          </a:p>
        </p:txBody>
      </p:sp>
      <p:sp>
        <p:nvSpPr>
          <p:cNvPr id="19" name="Text Box 2"/>
          <p:cNvSpPr txBox="1">
            <a:spLocks noChangeArrowheads="1"/>
          </p:cNvSpPr>
          <p:nvPr/>
        </p:nvSpPr>
        <p:spPr bwMode="auto">
          <a:xfrm>
            <a:off x="1524000" y="1600200"/>
            <a:ext cx="3962400" cy="338554"/>
          </a:xfrm>
          <a:prstGeom prst="rect">
            <a:avLst/>
          </a:prstGeom>
          <a:noFill/>
          <a:ln w="9525">
            <a:noFill/>
            <a:miter lim="800000"/>
            <a:headEnd/>
            <a:tailEnd/>
          </a:ln>
          <a:effectLst/>
        </p:spPr>
        <p:txBody>
          <a:bodyPr wrap="square" lIns="0" tIns="0" rIns="0" bIns="0">
            <a:spAutoFit/>
          </a:bodyPr>
          <a:lstStyle/>
          <a:p>
            <a:pPr defTabSz="995363">
              <a:spcBef>
                <a:spcPct val="30000"/>
              </a:spcBef>
              <a:buClr>
                <a:srgbClr val="FF9900"/>
              </a:buClr>
              <a:buSzPct val="85000"/>
              <a:buFont typeface="Wingdings" pitchFamily="2" charset="2"/>
              <a:buNone/>
            </a:pPr>
            <a:r>
              <a:rPr lang="en-US" sz="2000" b="1" u="none" dirty="0">
                <a:solidFill>
                  <a:srgbClr val="003366"/>
                </a:solidFill>
                <a:latin typeface="Tahoma" pitchFamily="34" charset="0"/>
              </a:rPr>
              <a:t>Stay </a:t>
            </a:r>
            <a:r>
              <a:rPr lang="en-US" sz="2000" b="1" dirty="0" smtClean="0">
                <a:solidFill>
                  <a:srgbClr val="003366"/>
                </a:solidFill>
                <a:latin typeface="Tahoma" pitchFamily="34" charset="0"/>
              </a:rPr>
              <a:t>O</a:t>
            </a:r>
            <a:r>
              <a:rPr lang="en-US" sz="2000" b="1" u="none" dirty="0" smtClean="0">
                <a:solidFill>
                  <a:srgbClr val="003366"/>
                </a:solidFill>
                <a:latin typeface="Tahoma" pitchFamily="34" charset="0"/>
              </a:rPr>
              <a:t>ut </a:t>
            </a:r>
            <a:r>
              <a:rPr lang="en-US" sz="2000" b="1" u="none" dirty="0">
                <a:solidFill>
                  <a:srgbClr val="003366"/>
                </a:solidFill>
                <a:latin typeface="Tahoma" pitchFamily="34" charset="0"/>
              </a:rPr>
              <a:t>of </a:t>
            </a:r>
            <a:r>
              <a:rPr lang="en-US" sz="2200" b="1" dirty="0">
                <a:solidFill>
                  <a:srgbClr val="003366"/>
                </a:solidFill>
                <a:latin typeface="Tahoma" pitchFamily="34" charset="0"/>
              </a:rPr>
              <a:t>T</a:t>
            </a:r>
            <a:r>
              <a:rPr lang="en-US" sz="2200" b="1" u="none" dirty="0" smtClean="0">
                <a:solidFill>
                  <a:srgbClr val="003366"/>
                </a:solidFill>
                <a:latin typeface="Tahoma" pitchFamily="34" charset="0"/>
              </a:rPr>
              <a:t>he </a:t>
            </a:r>
            <a:r>
              <a:rPr lang="en-US" sz="2200" b="1" u="none" dirty="0">
                <a:solidFill>
                  <a:srgbClr val="003366"/>
                </a:solidFill>
                <a:latin typeface="Tahoma" pitchFamily="34" charset="0"/>
              </a:rPr>
              <a:t>Headlines</a:t>
            </a:r>
          </a:p>
        </p:txBody>
      </p:sp>
      <p:sp>
        <p:nvSpPr>
          <p:cNvPr id="20" name="Text Box 3"/>
          <p:cNvSpPr txBox="1">
            <a:spLocks noChangeArrowheads="1"/>
          </p:cNvSpPr>
          <p:nvPr/>
        </p:nvSpPr>
        <p:spPr bwMode="auto">
          <a:xfrm rot="20960917">
            <a:off x="259227" y="2272135"/>
            <a:ext cx="4038600" cy="707876"/>
          </a:xfrm>
          <a:prstGeom prst="rect">
            <a:avLst/>
          </a:prstGeom>
          <a:noFill/>
          <a:ln w="38100">
            <a:noFill/>
            <a:miter lim="800000"/>
            <a:headEnd/>
            <a:tailEnd type="none" w="lg" len="lg"/>
          </a:ln>
          <a:effectLst/>
        </p:spPr>
        <p:txBody>
          <a:bodyPr lIns="91430" tIns="45715" rIns="91430" bIns="45715">
            <a:spAutoFit/>
          </a:bodyPr>
          <a:lstStyle/>
          <a:p>
            <a:pPr defTabSz="995363">
              <a:spcBef>
                <a:spcPct val="50000"/>
              </a:spcBef>
            </a:pPr>
            <a:r>
              <a:rPr lang="en-US" sz="2000" b="0" u="none" dirty="0">
                <a:solidFill>
                  <a:srgbClr val="000000"/>
                </a:solidFill>
                <a:latin typeface="New Boston" pitchFamily="34" charset="0"/>
              </a:rPr>
              <a:t>Youth Pastor Charged in Dodge Ball Rage Assault</a:t>
            </a:r>
          </a:p>
        </p:txBody>
      </p:sp>
      <p:sp>
        <p:nvSpPr>
          <p:cNvPr id="21" name="Text Box 6"/>
          <p:cNvSpPr txBox="1">
            <a:spLocks noChangeArrowheads="1"/>
          </p:cNvSpPr>
          <p:nvPr/>
        </p:nvSpPr>
        <p:spPr bwMode="auto">
          <a:xfrm>
            <a:off x="2133600" y="3276600"/>
            <a:ext cx="4495800" cy="707876"/>
          </a:xfrm>
          <a:prstGeom prst="rect">
            <a:avLst/>
          </a:prstGeom>
          <a:noFill/>
          <a:ln w="38100">
            <a:noFill/>
            <a:miter lim="800000"/>
            <a:headEnd/>
            <a:tailEnd type="none" w="lg" len="lg"/>
          </a:ln>
          <a:effectLst/>
        </p:spPr>
        <p:txBody>
          <a:bodyPr wrap="square" lIns="91430" tIns="45715" rIns="91430" bIns="45715">
            <a:spAutoFit/>
          </a:bodyPr>
          <a:lstStyle/>
          <a:p>
            <a:pPr defTabSz="995363">
              <a:spcBef>
                <a:spcPct val="50000"/>
              </a:spcBef>
            </a:pPr>
            <a:r>
              <a:rPr lang="en-US" sz="2000" b="0" u="none" dirty="0">
                <a:solidFill>
                  <a:srgbClr val="000000"/>
                </a:solidFill>
              </a:rPr>
              <a:t>Church sued for 2 million over dramatic youth service</a:t>
            </a:r>
          </a:p>
        </p:txBody>
      </p:sp>
      <p:sp>
        <p:nvSpPr>
          <p:cNvPr id="22" name="Text Box 7"/>
          <p:cNvSpPr txBox="1">
            <a:spLocks noChangeArrowheads="1"/>
          </p:cNvSpPr>
          <p:nvPr/>
        </p:nvSpPr>
        <p:spPr bwMode="auto">
          <a:xfrm rot="1140523">
            <a:off x="1364302" y="4446656"/>
            <a:ext cx="4495800" cy="707876"/>
          </a:xfrm>
          <a:prstGeom prst="rect">
            <a:avLst/>
          </a:prstGeom>
          <a:noFill/>
          <a:ln w="38100">
            <a:noFill/>
            <a:miter lim="800000"/>
            <a:headEnd/>
            <a:tailEnd type="none" w="lg" len="lg"/>
          </a:ln>
          <a:effectLst/>
        </p:spPr>
        <p:txBody>
          <a:bodyPr lIns="91430" tIns="45715" rIns="91430" bIns="45715">
            <a:spAutoFit/>
          </a:bodyPr>
          <a:lstStyle/>
          <a:p>
            <a:pPr defTabSz="995363">
              <a:spcBef>
                <a:spcPct val="50000"/>
              </a:spcBef>
            </a:pPr>
            <a:r>
              <a:rPr lang="en-US" sz="2000" b="0" u="none" dirty="0">
                <a:solidFill>
                  <a:srgbClr val="000000"/>
                </a:solidFill>
                <a:latin typeface="Broadcast" pitchFamily="34" charset="0"/>
              </a:rPr>
              <a:t>Youth pastor resigns over misuse of funds</a:t>
            </a:r>
          </a:p>
        </p:txBody>
      </p:sp>
      <p:sp>
        <p:nvSpPr>
          <p:cNvPr id="23" name="Rectangle 9"/>
          <p:cNvSpPr>
            <a:spLocks noChangeArrowheads="1"/>
          </p:cNvSpPr>
          <p:nvPr/>
        </p:nvSpPr>
        <p:spPr bwMode="auto">
          <a:xfrm>
            <a:off x="228600" y="5418902"/>
            <a:ext cx="5285401" cy="677098"/>
          </a:xfrm>
          <a:prstGeom prst="rect">
            <a:avLst/>
          </a:prstGeom>
          <a:noFill/>
          <a:ln w="9525">
            <a:noFill/>
            <a:miter lim="800000"/>
            <a:headEnd/>
            <a:tailEnd/>
          </a:ln>
          <a:effectLst/>
        </p:spPr>
        <p:txBody>
          <a:bodyPr wrap="none" lIns="91430" tIns="45715" rIns="91430" bIns="45715" anchor="ctr">
            <a:spAutoFit/>
          </a:bodyPr>
          <a:lstStyle/>
          <a:p>
            <a:pPr algn="l" eaLnBrk="1" hangingPunct="1"/>
            <a:r>
              <a:rPr lang="en-US" sz="1900" u="none" dirty="0">
                <a:solidFill>
                  <a:srgbClr val="000000"/>
                </a:solidFill>
                <a:latin typeface="Bangle Condensed" pitchFamily="34" charset="0"/>
              </a:rPr>
              <a:t>Former youth pastor faces molestation trial</a:t>
            </a:r>
            <a:r>
              <a:rPr lang="en-US" sz="1900" u="none" dirty="0">
                <a:latin typeface="Bangle Condensed" pitchFamily="34" charset="0"/>
              </a:rPr>
              <a:t> </a:t>
            </a:r>
            <a:r>
              <a:rPr lang="en-US" sz="1900" b="0" u="none" dirty="0">
                <a:latin typeface="Bangle Condensed" pitchFamily="34" charset="0"/>
              </a:rPr>
              <a:t/>
            </a:r>
            <a:br>
              <a:rPr lang="en-US" sz="1900" b="0" u="none" dirty="0">
                <a:latin typeface="Bangle Condensed" pitchFamily="34" charset="0"/>
              </a:rPr>
            </a:br>
            <a:endParaRPr lang="en-US" sz="1900" b="0" u="none" dirty="0">
              <a:latin typeface="Bangle Condensed" pitchFamily="34" charset="0"/>
            </a:endParaRPr>
          </a:p>
        </p:txBody>
      </p:sp>
      <p:sp>
        <p:nvSpPr>
          <p:cNvPr id="24" name="Rectangle 10"/>
          <p:cNvSpPr>
            <a:spLocks noChangeArrowheads="1"/>
          </p:cNvSpPr>
          <p:nvPr/>
        </p:nvSpPr>
        <p:spPr bwMode="auto">
          <a:xfrm rot="21404138">
            <a:off x="403626" y="7245119"/>
            <a:ext cx="5594780" cy="954097"/>
          </a:xfrm>
          <a:prstGeom prst="rect">
            <a:avLst/>
          </a:prstGeom>
          <a:noFill/>
          <a:ln w="9525">
            <a:noFill/>
            <a:miter lim="800000"/>
            <a:headEnd/>
            <a:tailEnd/>
          </a:ln>
          <a:effectLst/>
        </p:spPr>
        <p:txBody>
          <a:bodyPr wrap="none" lIns="91430" tIns="45715" rIns="91430" bIns="45715" anchor="ctr">
            <a:spAutoFit/>
          </a:bodyPr>
          <a:lstStyle/>
          <a:p>
            <a:pPr eaLnBrk="1" hangingPunct="1"/>
            <a:r>
              <a:rPr lang="en-US" sz="1900" u="none" dirty="0">
                <a:solidFill>
                  <a:srgbClr val="000000"/>
                </a:solidFill>
              </a:rPr>
              <a:t>Pastor Fired Over Sexual Exploitation Charges</a:t>
            </a:r>
          </a:p>
          <a:p>
            <a:pPr eaLnBrk="1" hangingPunct="1"/>
            <a:r>
              <a:rPr lang="en-US" sz="1900" i="1" u="none" dirty="0">
                <a:solidFill>
                  <a:srgbClr val="000000"/>
                </a:solidFill>
              </a:rPr>
              <a:t>First Assembly Of God Church Fires Reverend</a:t>
            </a:r>
            <a:endParaRPr lang="en-US" sz="1900" u="none" dirty="0">
              <a:solidFill>
                <a:srgbClr val="000000"/>
              </a:solidFill>
            </a:endParaRPr>
          </a:p>
          <a:p>
            <a:endParaRPr lang="en-US" sz="1800" b="0" u="none" dirty="0"/>
          </a:p>
        </p:txBody>
      </p:sp>
      <p:sp>
        <p:nvSpPr>
          <p:cNvPr id="25" name="Rectangle 9"/>
          <p:cNvSpPr>
            <a:spLocks noChangeArrowheads="1"/>
          </p:cNvSpPr>
          <p:nvPr/>
        </p:nvSpPr>
        <p:spPr bwMode="auto">
          <a:xfrm rot="20980334">
            <a:off x="1320990" y="6019800"/>
            <a:ext cx="5115483" cy="677098"/>
          </a:xfrm>
          <a:prstGeom prst="rect">
            <a:avLst/>
          </a:prstGeom>
          <a:noFill/>
          <a:ln w="9525">
            <a:noFill/>
            <a:miter lim="800000"/>
            <a:headEnd/>
            <a:tailEnd/>
          </a:ln>
          <a:effectLst/>
        </p:spPr>
        <p:txBody>
          <a:bodyPr wrap="none" lIns="91430" tIns="45715" rIns="91430" bIns="45715" anchor="ctr">
            <a:spAutoFit/>
          </a:bodyPr>
          <a:lstStyle/>
          <a:p>
            <a:pPr algn="l" eaLnBrk="1" hangingPunct="1"/>
            <a:r>
              <a:rPr lang="en-US" sz="1900" b="0" dirty="0" smtClean="0">
                <a:solidFill>
                  <a:srgbClr val="000000"/>
                </a:solidFill>
                <a:latin typeface="Bangle Condensed" pitchFamily="34" charset="0"/>
              </a:rPr>
              <a:t>Parents claim </a:t>
            </a:r>
            <a:r>
              <a:rPr lang="en-US" sz="1900" dirty="0" smtClean="0">
                <a:solidFill>
                  <a:srgbClr val="000000"/>
                </a:solidFill>
                <a:latin typeface="Bangle Condensed" pitchFamily="34" charset="0"/>
              </a:rPr>
              <a:t>c</a:t>
            </a:r>
            <a:r>
              <a:rPr lang="en-US" sz="1900" b="0" dirty="0" smtClean="0">
                <a:solidFill>
                  <a:srgbClr val="000000"/>
                </a:solidFill>
                <a:latin typeface="Bangle Condensed" pitchFamily="34" charset="0"/>
              </a:rPr>
              <a:t>hild </a:t>
            </a:r>
            <a:r>
              <a:rPr lang="en-US" sz="1900" dirty="0" smtClean="0">
                <a:solidFill>
                  <a:srgbClr val="000000"/>
                </a:solidFill>
                <a:latin typeface="Bangle Condensed" pitchFamily="34" charset="0"/>
              </a:rPr>
              <a:t>s</a:t>
            </a:r>
            <a:r>
              <a:rPr lang="en-US" sz="1900" b="0" dirty="0" smtClean="0">
                <a:solidFill>
                  <a:srgbClr val="000000"/>
                </a:solidFill>
                <a:latin typeface="Bangle Condensed" pitchFamily="34" charset="0"/>
              </a:rPr>
              <a:t>exually abused in church</a:t>
            </a:r>
            <a:r>
              <a:rPr lang="en-US" sz="1900" b="0" u="none" dirty="0">
                <a:latin typeface="Bangle Condensed" pitchFamily="34" charset="0"/>
              </a:rPr>
              <a:t/>
            </a:r>
            <a:br>
              <a:rPr lang="en-US" sz="1900" b="0" u="none" dirty="0">
                <a:latin typeface="Bangle Condensed" pitchFamily="34" charset="0"/>
              </a:rPr>
            </a:br>
            <a:endParaRPr lang="en-US" sz="1900" b="0" u="none" dirty="0">
              <a:latin typeface="Bangle Condensed" pitchFamily="34" charset="0"/>
            </a:endParaRPr>
          </a:p>
        </p:txBody>
      </p:sp>
      <p:sp>
        <p:nvSpPr>
          <p:cNvPr id="13" name="TextBox 12"/>
          <p:cNvSpPr txBox="1"/>
          <p:nvPr/>
        </p:nvSpPr>
        <p:spPr>
          <a:xfrm>
            <a:off x="3200400" y="8610600"/>
            <a:ext cx="304800" cy="246221"/>
          </a:xfrm>
          <a:prstGeom prst="rect">
            <a:avLst/>
          </a:prstGeom>
          <a:noFill/>
        </p:spPr>
        <p:txBody>
          <a:bodyPr wrap="square" rtlCol="0">
            <a:spAutoFit/>
          </a:bodyPr>
          <a:lstStyle/>
          <a:p>
            <a:r>
              <a:rPr lang="en-US" sz="1000" dirty="0" smtClean="0"/>
              <a:t>3</a:t>
            </a:r>
            <a:endParaRPr 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5" name="Text Box 11"/>
          <p:cNvSpPr txBox="1">
            <a:spLocks noChangeArrowheads="1"/>
          </p:cNvSpPr>
          <p:nvPr/>
        </p:nvSpPr>
        <p:spPr bwMode="auto">
          <a:xfrm>
            <a:off x="762000" y="2133600"/>
            <a:ext cx="5562600" cy="3631763"/>
          </a:xfrm>
          <a:prstGeom prst="rect">
            <a:avLst/>
          </a:prstGeom>
          <a:noFill/>
          <a:ln w="38100">
            <a:noFill/>
            <a:miter lim="800000"/>
            <a:headEnd/>
            <a:tailEnd type="none" w="lg" len="lg"/>
          </a:ln>
          <a:effectLst/>
        </p:spPr>
        <p:txBody>
          <a:bodyPr>
            <a:spAutoFit/>
          </a:bodyPr>
          <a:lstStyle/>
          <a:p>
            <a:pPr defTabSz="995363">
              <a:spcBef>
                <a:spcPct val="50000"/>
              </a:spcBef>
              <a:buFont typeface="Courier New" pitchFamily="49" charset="0"/>
              <a:buChar char="o"/>
            </a:pPr>
            <a:r>
              <a:rPr lang="en-US" sz="1400" u="none" dirty="0">
                <a:latin typeface="+mj-lt"/>
              </a:rPr>
              <a:t>People </a:t>
            </a:r>
            <a:r>
              <a:rPr lang="en-US" sz="1400" i="1" u="none" dirty="0">
                <a:latin typeface="+mj-lt"/>
              </a:rPr>
              <a:t>injured</a:t>
            </a:r>
          </a:p>
          <a:p>
            <a:pPr defTabSz="995363">
              <a:spcBef>
                <a:spcPct val="50000"/>
              </a:spcBef>
              <a:buFont typeface="Courier New" pitchFamily="49" charset="0"/>
              <a:buChar char="o"/>
            </a:pPr>
            <a:r>
              <a:rPr lang="en-US" sz="1400" u="none" dirty="0">
                <a:latin typeface="+mj-lt"/>
              </a:rPr>
              <a:t>Claims paid</a:t>
            </a:r>
          </a:p>
          <a:p>
            <a:pPr defTabSz="995363">
              <a:spcBef>
                <a:spcPct val="50000"/>
              </a:spcBef>
              <a:buFont typeface="Courier New" pitchFamily="49" charset="0"/>
              <a:buChar char="o"/>
            </a:pPr>
            <a:r>
              <a:rPr lang="en-US" sz="1400" u="none" dirty="0">
                <a:latin typeface="+mj-lt"/>
              </a:rPr>
              <a:t>Church resources used</a:t>
            </a:r>
          </a:p>
          <a:p>
            <a:pPr defTabSz="995363">
              <a:spcBef>
                <a:spcPct val="50000"/>
              </a:spcBef>
              <a:buFont typeface="Courier New" pitchFamily="49" charset="0"/>
              <a:buChar char="o"/>
            </a:pPr>
            <a:r>
              <a:rPr lang="en-US" sz="1400" u="none" dirty="0">
                <a:latin typeface="+mj-lt"/>
              </a:rPr>
              <a:t>Time &amp; </a:t>
            </a:r>
            <a:r>
              <a:rPr lang="en-US" sz="1400" u="none" dirty="0" smtClean="0">
                <a:latin typeface="+mj-lt"/>
              </a:rPr>
              <a:t>expense are used</a:t>
            </a:r>
            <a:endParaRPr lang="en-US" sz="1400" u="none" dirty="0">
              <a:latin typeface="+mj-lt"/>
            </a:endParaRPr>
          </a:p>
          <a:p>
            <a:pPr defTabSz="995363">
              <a:spcBef>
                <a:spcPct val="50000"/>
              </a:spcBef>
              <a:buFont typeface="Courier New" pitchFamily="49" charset="0"/>
              <a:buChar char="o"/>
            </a:pPr>
            <a:r>
              <a:rPr lang="en-US" sz="1400" u="none" dirty="0">
                <a:latin typeface="+mj-lt"/>
              </a:rPr>
              <a:t>People question ministry</a:t>
            </a:r>
          </a:p>
          <a:p>
            <a:pPr defTabSz="995363">
              <a:spcBef>
                <a:spcPct val="50000"/>
              </a:spcBef>
              <a:buFont typeface="Courier New" pitchFamily="49" charset="0"/>
              <a:buChar char="o"/>
            </a:pPr>
            <a:r>
              <a:rPr lang="en-US" sz="1400" u="none" dirty="0">
                <a:latin typeface="+mj-lt"/>
              </a:rPr>
              <a:t>People </a:t>
            </a:r>
            <a:r>
              <a:rPr lang="en-US" sz="1400" u="none" dirty="0" smtClean="0">
                <a:latin typeface="+mj-lt"/>
              </a:rPr>
              <a:t>leave the ministry</a:t>
            </a:r>
            <a:endParaRPr lang="en-US" sz="1400" u="none" dirty="0">
              <a:latin typeface="+mj-lt"/>
            </a:endParaRPr>
          </a:p>
          <a:p>
            <a:pPr defTabSz="995363">
              <a:spcBef>
                <a:spcPct val="50000"/>
              </a:spcBef>
              <a:buFont typeface="Courier New" pitchFamily="49" charset="0"/>
              <a:buChar char="o"/>
            </a:pPr>
            <a:r>
              <a:rPr lang="en-US" sz="1400" u="none" dirty="0">
                <a:latin typeface="+mj-lt"/>
              </a:rPr>
              <a:t>Youth pastors </a:t>
            </a:r>
            <a:r>
              <a:rPr lang="en-US" sz="1400" u="none" dirty="0" smtClean="0">
                <a:latin typeface="+mj-lt"/>
              </a:rPr>
              <a:t>lose </a:t>
            </a:r>
            <a:r>
              <a:rPr lang="en-US" sz="1400" u="none" dirty="0">
                <a:latin typeface="+mj-lt"/>
              </a:rPr>
              <a:t>jobs</a:t>
            </a:r>
          </a:p>
          <a:p>
            <a:pPr defTabSz="995363">
              <a:spcBef>
                <a:spcPct val="50000"/>
              </a:spcBef>
              <a:buFont typeface="Courier New" pitchFamily="49" charset="0"/>
              <a:buChar char="o"/>
            </a:pPr>
            <a:r>
              <a:rPr lang="en-US" sz="1400" u="none" dirty="0">
                <a:latin typeface="+mj-lt"/>
              </a:rPr>
              <a:t>Ministry </a:t>
            </a:r>
            <a:r>
              <a:rPr lang="en-US" sz="1400" u="none" dirty="0" smtClean="0">
                <a:latin typeface="+mj-lt"/>
              </a:rPr>
              <a:t>is damaged</a:t>
            </a:r>
            <a:endParaRPr lang="en-US" sz="1400" u="none" dirty="0">
              <a:latin typeface="+mj-lt"/>
            </a:endParaRPr>
          </a:p>
          <a:p>
            <a:pPr defTabSz="995363">
              <a:spcBef>
                <a:spcPct val="50000"/>
              </a:spcBef>
              <a:buFont typeface="Courier New" pitchFamily="49" charset="0"/>
              <a:buChar char="o"/>
            </a:pPr>
            <a:r>
              <a:rPr lang="en-US" sz="1400" u="none" dirty="0">
                <a:latin typeface="+mj-lt"/>
              </a:rPr>
              <a:t>Church receives bad </a:t>
            </a:r>
            <a:r>
              <a:rPr lang="en-US" sz="1400" i="1" u="none" dirty="0">
                <a:latin typeface="+mj-lt"/>
              </a:rPr>
              <a:t>publicity</a:t>
            </a:r>
          </a:p>
          <a:p>
            <a:pPr defTabSz="995363">
              <a:spcBef>
                <a:spcPct val="50000"/>
              </a:spcBef>
              <a:buFont typeface="Courier New" pitchFamily="49" charset="0"/>
              <a:buChar char="o"/>
            </a:pPr>
            <a:r>
              <a:rPr lang="en-US" sz="1400" u="none" dirty="0">
                <a:latin typeface="+mj-lt"/>
              </a:rPr>
              <a:t>Fewer people come to know </a:t>
            </a:r>
            <a:r>
              <a:rPr lang="en-US" sz="1400" u="none" dirty="0" smtClean="0">
                <a:latin typeface="+mj-lt"/>
              </a:rPr>
              <a:t> Him </a:t>
            </a:r>
            <a:r>
              <a:rPr lang="en-US" sz="1400" u="none" dirty="0">
                <a:latin typeface="+mj-lt"/>
              </a:rPr>
              <a:t>or grow in Him</a:t>
            </a:r>
          </a:p>
          <a:p>
            <a:pPr defTabSz="995363">
              <a:spcBef>
                <a:spcPct val="50000"/>
              </a:spcBef>
            </a:pPr>
            <a:endParaRPr lang="en-US" u="none" dirty="0"/>
          </a:p>
        </p:txBody>
      </p:sp>
      <p:pic>
        <p:nvPicPr>
          <p:cNvPr id="7169" name="Picture 1"/>
          <p:cNvPicPr>
            <a:picLocks noChangeAspect="1" noChangeArrowheads="1"/>
          </p:cNvPicPr>
          <p:nvPr/>
        </p:nvPicPr>
        <p:blipFill>
          <a:blip r:embed="rId3"/>
          <a:srcRect/>
          <a:stretch>
            <a:fillRect/>
          </a:stretch>
        </p:blipFill>
        <p:spPr bwMode="auto">
          <a:xfrm>
            <a:off x="3657600" y="6400800"/>
            <a:ext cx="990600" cy="742950"/>
          </a:xfrm>
          <a:prstGeom prst="rect">
            <a:avLst/>
          </a:prstGeom>
          <a:noFill/>
          <a:ln w="9525">
            <a:noFill/>
            <a:miter lim="800000"/>
            <a:headEnd/>
            <a:tailEnd/>
          </a:ln>
          <a:effectLst/>
        </p:spPr>
      </p:pic>
      <p:pic>
        <p:nvPicPr>
          <p:cNvPr id="7170" name="Picture 2"/>
          <p:cNvPicPr>
            <a:picLocks noChangeAspect="1" noChangeArrowheads="1"/>
          </p:cNvPicPr>
          <p:nvPr/>
        </p:nvPicPr>
        <p:blipFill>
          <a:blip r:embed="rId4" cstate="print"/>
          <a:srcRect/>
          <a:stretch>
            <a:fillRect/>
          </a:stretch>
        </p:blipFill>
        <p:spPr bwMode="auto">
          <a:xfrm>
            <a:off x="2133600" y="6400800"/>
            <a:ext cx="987552" cy="740664"/>
          </a:xfrm>
          <a:prstGeom prst="rect">
            <a:avLst/>
          </a:prstGeom>
          <a:noFill/>
          <a:ln w="9525">
            <a:noFill/>
            <a:miter lim="800000"/>
            <a:headEnd/>
            <a:tailEnd/>
          </a:ln>
          <a:effectLst/>
        </p:spPr>
      </p:pic>
      <p:pic>
        <p:nvPicPr>
          <p:cNvPr id="7172" name="Picture 4" descr="http://tbn0.google.com/images?q=tbn:ffiINGKWpfQzrM:http://i.pbase.com/o5/20/13420/1/68645548.1j5ERYR0.m1crosshair.jpg">
            <a:hlinkClick r:id="rId5"/>
          </p:cNvPr>
          <p:cNvPicPr>
            <a:picLocks noChangeAspect="1" noChangeArrowheads="1"/>
          </p:cNvPicPr>
          <p:nvPr/>
        </p:nvPicPr>
        <p:blipFill>
          <a:blip r:embed="rId6"/>
          <a:srcRect/>
          <a:stretch>
            <a:fillRect/>
          </a:stretch>
        </p:blipFill>
        <p:spPr bwMode="auto">
          <a:xfrm>
            <a:off x="685800" y="6400800"/>
            <a:ext cx="985324" cy="740664"/>
          </a:xfrm>
          <a:prstGeom prst="rect">
            <a:avLst/>
          </a:prstGeom>
          <a:noFill/>
        </p:spPr>
      </p:pic>
      <p:sp>
        <p:nvSpPr>
          <p:cNvPr id="10" name="TextBox 9"/>
          <p:cNvSpPr txBox="1"/>
          <p:nvPr/>
        </p:nvSpPr>
        <p:spPr>
          <a:xfrm>
            <a:off x="5029200" y="6400800"/>
            <a:ext cx="1600200" cy="64633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b="1" dirty="0" smtClean="0">
                <a:solidFill>
                  <a:srgbClr val="336699"/>
                </a:solidFill>
                <a:effectLst>
                  <a:outerShdw blurRad="38100" dist="38100" dir="2700000" algn="tl">
                    <a:srgbClr val="000000">
                      <a:alpha val="43137"/>
                    </a:srgbClr>
                  </a:outerShdw>
                </a:effectLst>
              </a:rPr>
              <a:t>Opportunity Lost</a:t>
            </a:r>
            <a:endParaRPr lang="en-US" b="1" dirty="0">
              <a:solidFill>
                <a:srgbClr val="336699"/>
              </a:solidFill>
              <a:effectLst>
                <a:outerShdw blurRad="38100" dist="38100" dir="2700000" algn="tl">
                  <a:srgbClr val="000000">
                    <a:alpha val="43137"/>
                  </a:srgbClr>
                </a:outerShdw>
              </a:effectLst>
            </a:endParaRPr>
          </a:p>
        </p:txBody>
      </p:sp>
      <p:sp>
        <p:nvSpPr>
          <p:cNvPr id="11" name="Text Box 2"/>
          <p:cNvSpPr txBox="1">
            <a:spLocks noChangeArrowheads="1"/>
          </p:cNvSpPr>
          <p:nvPr/>
        </p:nvSpPr>
        <p:spPr bwMode="auto">
          <a:xfrm>
            <a:off x="838200" y="1676400"/>
            <a:ext cx="4876800" cy="307777"/>
          </a:xfrm>
          <a:prstGeom prst="rect">
            <a:avLst/>
          </a:prstGeom>
          <a:noFill/>
          <a:ln w="9525">
            <a:noFill/>
            <a:miter lim="800000"/>
            <a:headEnd/>
            <a:tailEnd/>
          </a:ln>
          <a:effectLst/>
        </p:spPr>
        <p:txBody>
          <a:bodyPr lIns="0" tIns="0" rIns="0" bIns="0">
            <a:spAutoFit/>
          </a:bodyPr>
          <a:lstStyle/>
          <a:p>
            <a:pPr defTabSz="995363">
              <a:spcBef>
                <a:spcPct val="30000"/>
              </a:spcBef>
              <a:buClr>
                <a:srgbClr val="FF9900"/>
              </a:buClr>
              <a:buSzPct val="85000"/>
              <a:buFont typeface="Wingdings" pitchFamily="2" charset="2"/>
              <a:buNone/>
            </a:pPr>
            <a:r>
              <a:rPr lang="en-US" sz="2000" b="1" u="none" dirty="0">
                <a:solidFill>
                  <a:srgbClr val="003366"/>
                </a:solidFill>
                <a:latin typeface="+mj-lt"/>
              </a:rPr>
              <a:t>What Are The Consequences?</a:t>
            </a:r>
            <a:endParaRPr lang="en-US" sz="2200" b="1" u="none" dirty="0">
              <a:solidFill>
                <a:srgbClr val="003366"/>
              </a:solidFill>
              <a:latin typeface="+mj-lt"/>
            </a:endParaRPr>
          </a:p>
        </p:txBody>
      </p:sp>
      <p:sp>
        <p:nvSpPr>
          <p:cNvPr id="14" name="Equal 13"/>
          <p:cNvSpPr/>
          <p:nvPr/>
        </p:nvSpPr>
        <p:spPr>
          <a:xfrm>
            <a:off x="1783081" y="6629400"/>
            <a:ext cx="274319"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Equal 14"/>
          <p:cNvSpPr/>
          <p:nvPr/>
        </p:nvSpPr>
        <p:spPr>
          <a:xfrm>
            <a:off x="3230881" y="6629400"/>
            <a:ext cx="274319"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Equal 15"/>
          <p:cNvSpPr/>
          <p:nvPr/>
        </p:nvSpPr>
        <p:spPr>
          <a:xfrm>
            <a:off x="4800600" y="6629400"/>
            <a:ext cx="274319"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p:cNvSpPr txBox="1"/>
          <p:nvPr/>
        </p:nvSpPr>
        <p:spPr>
          <a:xfrm>
            <a:off x="3200400" y="8610600"/>
            <a:ext cx="304800" cy="246221"/>
          </a:xfrm>
          <a:prstGeom prst="rect">
            <a:avLst/>
          </a:prstGeom>
          <a:noFill/>
        </p:spPr>
        <p:txBody>
          <a:bodyPr wrap="square" rtlCol="0">
            <a:spAutoFit/>
          </a:bodyPr>
          <a:lstStyle/>
          <a:p>
            <a:r>
              <a:rPr lang="en-US" sz="1000" dirty="0" smtClean="0"/>
              <a:t>4</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11" name="Text Box 2"/>
          <p:cNvSpPr txBox="1">
            <a:spLocks noChangeArrowheads="1"/>
          </p:cNvSpPr>
          <p:nvPr/>
        </p:nvSpPr>
        <p:spPr bwMode="auto">
          <a:xfrm>
            <a:off x="457200" y="1447800"/>
            <a:ext cx="4876800" cy="307777"/>
          </a:xfrm>
          <a:prstGeom prst="rect">
            <a:avLst/>
          </a:prstGeom>
          <a:noFill/>
          <a:ln w="9525">
            <a:noFill/>
            <a:miter lim="800000"/>
            <a:headEnd/>
            <a:tailEnd/>
          </a:ln>
          <a:effectLst/>
        </p:spPr>
        <p:txBody>
          <a:bodyPr lIns="0" tIns="0" rIns="0" bIns="0">
            <a:spAutoFit/>
          </a:bodyPr>
          <a:lstStyle/>
          <a:p>
            <a:pPr defTabSz="995363">
              <a:spcBef>
                <a:spcPct val="30000"/>
              </a:spcBef>
              <a:buClr>
                <a:srgbClr val="FF9900"/>
              </a:buClr>
              <a:buSzPct val="85000"/>
              <a:buFont typeface="Wingdings" pitchFamily="2" charset="2"/>
              <a:buNone/>
            </a:pPr>
            <a:r>
              <a:rPr lang="en-US" sz="2000" b="1" u="none" dirty="0" smtClean="0">
                <a:solidFill>
                  <a:srgbClr val="003366"/>
                </a:solidFill>
                <a:latin typeface="+mj-lt"/>
              </a:rPr>
              <a:t>Ministry Assessment</a:t>
            </a:r>
            <a:endParaRPr lang="en-US" sz="2200" b="1" u="none" dirty="0">
              <a:solidFill>
                <a:srgbClr val="003366"/>
              </a:solidFill>
              <a:latin typeface="+mj-lt"/>
            </a:endParaRPr>
          </a:p>
        </p:txBody>
      </p:sp>
      <p:graphicFrame>
        <p:nvGraphicFramePr>
          <p:cNvPr id="13" name="Table 12"/>
          <p:cNvGraphicFramePr>
            <a:graphicFrameLocks noGrp="1"/>
          </p:cNvGraphicFramePr>
          <p:nvPr/>
        </p:nvGraphicFramePr>
        <p:xfrm>
          <a:off x="914400" y="1828800"/>
          <a:ext cx="5410200" cy="5892800"/>
        </p:xfrm>
        <a:graphic>
          <a:graphicData uri="http://schemas.openxmlformats.org/drawingml/2006/table">
            <a:tbl>
              <a:tblPr firstRow="1" bandRow="1">
                <a:tableStyleId>{6E25E649-3F16-4E02-A733-19D2CDBF48F0}</a:tableStyleId>
              </a:tblPr>
              <a:tblGrid>
                <a:gridCol w="4114800"/>
                <a:gridCol w="609600"/>
                <a:gridCol w="685800"/>
              </a:tblGrid>
              <a:tr h="370840">
                <a:tc>
                  <a:txBody>
                    <a:bodyPr/>
                    <a:lstStyle/>
                    <a:p>
                      <a:r>
                        <a:rPr lang="en-US" sz="1100" dirty="0" smtClean="0"/>
                        <a:t>Assessment</a:t>
                      </a:r>
                      <a:endParaRPr lang="en-US" sz="1100"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sz="1100" dirty="0" smtClean="0"/>
                        <a:t>Do</a:t>
                      </a:r>
                      <a:r>
                        <a:rPr lang="en-US" sz="1100" baseline="0" dirty="0" smtClean="0"/>
                        <a:t> you have release forms signed? Do you keep them for 24 months?</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Do you allow</a:t>
                      </a:r>
                      <a:r>
                        <a:rPr lang="en-US" sz="1100" baseline="0" dirty="0" smtClean="0"/>
                        <a:t> leaders to ever be alone with students?</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35280">
                <a:tc>
                  <a:txBody>
                    <a:bodyPr/>
                    <a:lstStyle/>
                    <a:p>
                      <a:r>
                        <a:rPr lang="en-US" sz="1100" dirty="0" smtClean="0"/>
                        <a:t>Do you hold</a:t>
                      </a:r>
                      <a:r>
                        <a:rPr lang="en-US" sz="1100" baseline="0" dirty="0" smtClean="0"/>
                        <a:t> an annual parent meeting?</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Do you obtain background checks of all leaders?</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If you use</a:t>
                      </a:r>
                      <a:r>
                        <a:rPr lang="en-US" sz="1100" baseline="0" dirty="0" smtClean="0"/>
                        <a:t> personally owned vehicles, do you ask for insurance information?</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Do you hold annual</a:t>
                      </a:r>
                      <a:r>
                        <a:rPr lang="en-US" sz="1100" baseline="0" dirty="0" smtClean="0"/>
                        <a:t> training for all leaders?</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Are there accountability systems in place?</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Do you</a:t>
                      </a:r>
                      <a:r>
                        <a:rPr lang="en-US" sz="1100" baseline="0" dirty="0" smtClean="0"/>
                        <a:t> complete a safety inspection before using vehicles?</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Do you have a student</a:t>
                      </a:r>
                      <a:r>
                        <a:rPr lang="en-US" sz="1100" baseline="0" dirty="0" smtClean="0"/>
                        <a:t> code of conduct?</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Do you have</a:t>
                      </a:r>
                      <a:r>
                        <a:rPr lang="en-US" sz="1100" baseline="0" dirty="0" smtClean="0"/>
                        <a:t> an interview/review process for potential or new leaders?</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When using</a:t>
                      </a:r>
                      <a:r>
                        <a:rPr lang="en-US" sz="1100" baseline="0" dirty="0" smtClean="0"/>
                        <a:t> a third party (facility, vehicle, other equipment) do you ask for certificates of insurance?</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For out of country programs, do you obtain foreign insurance?</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Do you have written</a:t>
                      </a:r>
                      <a:r>
                        <a:rPr lang="en-US" sz="1100" baseline="0" dirty="0" smtClean="0"/>
                        <a:t> procedures for your programs that include safety issues?</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r h="370840">
                <a:tc>
                  <a:txBody>
                    <a:bodyPr/>
                    <a:lstStyle/>
                    <a:p>
                      <a:r>
                        <a:rPr lang="en-US" sz="1100" dirty="0" smtClean="0"/>
                        <a:t>Do you spend at least ten minutes of the planning process thinking about what might go wrong? </a:t>
                      </a:r>
                      <a:endParaRPr lang="en-US" sz="1100" dirty="0">
                        <a:solidFill>
                          <a:schemeClr val="tx1"/>
                        </a:solidFill>
                      </a:endParaRPr>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c>
                  <a:txBody>
                    <a:bodyPr/>
                    <a:lstStyle/>
                    <a:p>
                      <a:pPr algn="ctr">
                        <a:buClr>
                          <a:schemeClr val="bg1">
                            <a:lumMod val="65000"/>
                          </a:schemeClr>
                        </a:buClr>
                        <a:buSzPct val="85000"/>
                        <a:buFont typeface="Wingdings" pitchFamily="2" charset="2"/>
                        <a:buChar char=""/>
                      </a:pPr>
                      <a:r>
                        <a:rPr lang="en-US" dirty="0" smtClean="0"/>
                        <a:t> </a:t>
                      </a:r>
                      <a:endParaRPr lang="en-US" dirty="0"/>
                    </a:p>
                  </a:txBody>
                  <a:tcPr/>
                </a:tc>
              </a:tr>
            </a:tbl>
          </a:graphicData>
        </a:graphic>
      </p:graphicFrame>
      <p:sp>
        <p:nvSpPr>
          <p:cNvPr id="7" name="TextBox 6"/>
          <p:cNvSpPr txBox="1"/>
          <p:nvPr/>
        </p:nvSpPr>
        <p:spPr>
          <a:xfrm>
            <a:off x="3200400" y="8610600"/>
            <a:ext cx="304800" cy="246221"/>
          </a:xfrm>
          <a:prstGeom prst="rect">
            <a:avLst/>
          </a:prstGeom>
          <a:noFill/>
        </p:spPr>
        <p:txBody>
          <a:bodyPr wrap="square" rtlCol="0">
            <a:spAutoFit/>
          </a:bodyPr>
          <a:lstStyle/>
          <a:p>
            <a:r>
              <a:rPr lang="en-US" sz="1000" dirty="0" smtClean="0"/>
              <a:t>5</a:t>
            </a:r>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6858000" cy="1219200"/>
          </a:xfrm>
          <a:solidFill>
            <a:srgbClr val="003366"/>
          </a:solidFill>
        </p:spPr>
        <p:txBody>
          <a:bodyPr>
            <a:normAutofit/>
          </a:bodyPr>
          <a:lstStyle/>
          <a:p>
            <a:pPr algn="l"/>
            <a:endParaRPr lang="en-US" sz="2400" b="1" dirty="0" smtClean="0">
              <a:solidFill>
                <a:schemeClr val="bg1"/>
              </a:solidFill>
            </a:endParaRPr>
          </a:p>
          <a:p>
            <a:pPr algn="l"/>
            <a:r>
              <a:rPr lang="en-US" sz="1800" b="1" dirty="0" smtClean="0">
                <a:solidFill>
                  <a:schemeClr val="bg1"/>
                </a:solidFill>
              </a:rPr>
              <a:t>CMI Risk Management                                                         </a:t>
            </a:r>
            <a:r>
              <a:rPr lang="en-US" sz="1200" b="1" i="1" dirty="0" smtClean="0">
                <a:solidFill>
                  <a:schemeClr val="bg1"/>
                </a:solidFill>
              </a:rPr>
              <a:t>Youth Risk Management</a:t>
            </a:r>
            <a:endParaRPr lang="en-US" sz="1200" b="1" i="1" dirty="0">
              <a:solidFill>
                <a:schemeClr val="bg1"/>
              </a:solidFill>
            </a:endParaRPr>
          </a:p>
        </p:txBody>
      </p:sp>
      <p:pic>
        <p:nvPicPr>
          <p:cNvPr id="8" name="Picture 7" descr="CMIlogoCLIP.png"/>
          <p:cNvPicPr>
            <a:picLocks noChangeAspect="1"/>
          </p:cNvPicPr>
          <p:nvPr/>
        </p:nvPicPr>
        <p:blipFill>
          <a:blip r:embed="rId2" cstate="print"/>
          <a:stretch>
            <a:fillRect/>
          </a:stretch>
        </p:blipFill>
        <p:spPr>
          <a:xfrm>
            <a:off x="5715000" y="8458200"/>
            <a:ext cx="806301" cy="373637"/>
          </a:xfrm>
          <a:prstGeom prst="rect">
            <a:avLst/>
          </a:prstGeom>
        </p:spPr>
      </p:pic>
      <p:sp>
        <p:nvSpPr>
          <p:cNvPr id="11" name="Text Box 2"/>
          <p:cNvSpPr txBox="1">
            <a:spLocks noChangeArrowheads="1"/>
          </p:cNvSpPr>
          <p:nvPr/>
        </p:nvSpPr>
        <p:spPr bwMode="auto">
          <a:xfrm>
            <a:off x="533400" y="1447800"/>
            <a:ext cx="5562600" cy="307777"/>
          </a:xfrm>
          <a:prstGeom prst="rect">
            <a:avLst/>
          </a:prstGeom>
          <a:noFill/>
          <a:ln w="9525">
            <a:noFill/>
            <a:miter lim="800000"/>
            <a:headEnd/>
            <a:tailEnd/>
          </a:ln>
          <a:effectLst/>
        </p:spPr>
        <p:txBody>
          <a:bodyPr wrap="square" lIns="0" tIns="0" rIns="0" bIns="0">
            <a:spAutoFit/>
          </a:bodyPr>
          <a:lstStyle/>
          <a:p>
            <a:pPr defTabSz="995363">
              <a:spcBef>
                <a:spcPct val="30000"/>
              </a:spcBef>
              <a:buClr>
                <a:srgbClr val="FF9900"/>
              </a:buClr>
              <a:buSzPct val="85000"/>
              <a:buFont typeface="Wingdings" pitchFamily="2" charset="2"/>
              <a:buNone/>
            </a:pPr>
            <a:r>
              <a:rPr lang="en-US" sz="2000" b="1" u="none" dirty="0" smtClean="0">
                <a:solidFill>
                  <a:srgbClr val="003366"/>
                </a:solidFill>
                <a:latin typeface="+mj-lt"/>
              </a:rPr>
              <a:t>Ministry Assessment-Group Activity</a:t>
            </a:r>
            <a:endParaRPr lang="en-US" sz="2200" b="1" u="none" dirty="0">
              <a:solidFill>
                <a:srgbClr val="003366"/>
              </a:solidFill>
              <a:latin typeface="+mj-lt"/>
            </a:endParaRPr>
          </a:p>
        </p:txBody>
      </p:sp>
      <p:graphicFrame>
        <p:nvGraphicFramePr>
          <p:cNvPr id="13" name="Table 12"/>
          <p:cNvGraphicFramePr>
            <a:graphicFrameLocks noGrp="1"/>
          </p:cNvGraphicFramePr>
          <p:nvPr>
            <p:extLst>
              <p:ext uri="{D42A27DB-BD31-4B8C-83A1-F6EECF244321}">
                <p14:modId xmlns:p14="http://schemas.microsoft.com/office/powerpoint/2010/main" val="4248661414"/>
              </p:ext>
            </p:extLst>
          </p:nvPr>
        </p:nvGraphicFramePr>
        <p:xfrm>
          <a:off x="838200" y="3505200"/>
          <a:ext cx="5334000" cy="2885440"/>
        </p:xfrm>
        <a:graphic>
          <a:graphicData uri="http://schemas.openxmlformats.org/drawingml/2006/table">
            <a:tbl>
              <a:tblPr firstRow="1" bandRow="1">
                <a:tableStyleId>{6E25E649-3F16-4E02-A733-19D2CDBF48F0}</a:tableStyleId>
              </a:tblPr>
              <a:tblGrid>
                <a:gridCol w="1905000"/>
                <a:gridCol w="3429000"/>
              </a:tblGrid>
              <a:tr h="370840">
                <a:tc>
                  <a:txBody>
                    <a:bodyPr/>
                    <a:lstStyle/>
                    <a:p>
                      <a:pPr algn="ctr"/>
                      <a:r>
                        <a:rPr lang="en-US" sz="1400" dirty="0" smtClean="0"/>
                        <a:t>Item</a:t>
                      </a:r>
                      <a:endParaRPr lang="en-US" sz="1400" dirty="0"/>
                    </a:p>
                  </a:txBody>
                  <a:tcPr/>
                </a:tc>
                <a:tc>
                  <a:txBody>
                    <a:bodyPr/>
                    <a:lstStyle/>
                    <a:p>
                      <a:pPr algn="ctr"/>
                      <a:r>
                        <a:rPr lang="en-US" sz="1400" dirty="0" smtClean="0"/>
                        <a:t>Protecting</a:t>
                      </a:r>
                      <a:r>
                        <a:rPr lang="en-US" sz="1400" baseline="0" dirty="0" smtClean="0"/>
                        <a:t> the Bride Action</a:t>
                      </a:r>
                      <a:endParaRPr lang="en-US" sz="1400" dirty="0"/>
                    </a:p>
                  </a:txBody>
                  <a:tcPr/>
                </a:tc>
              </a:tr>
              <a:tr h="370840">
                <a:tc>
                  <a:txBody>
                    <a:bodyPr/>
                    <a:lstStyle/>
                    <a:p>
                      <a:endParaRPr lang="en-US" sz="1100" dirty="0" smtClean="0">
                        <a:solidFill>
                          <a:schemeClr val="tx1"/>
                        </a:solidFill>
                      </a:endParaRPr>
                    </a:p>
                    <a:p>
                      <a:endParaRPr lang="en-US" sz="1100" dirty="0" smtClean="0">
                        <a:solidFill>
                          <a:schemeClr val="tx1"/>
                        </a:solidFill>
                      </a:endParaRPr>
                    </a:p>
                    <a:p>
                      <a:endParaRPr lang="en-US" sz="1100" dirty="0" smtClean="0">
                        <a:solidFill>
                          <a:schemeClr val="tx1"/>
                        </a:solidFill>
                      </a:endParaRPr>
                    </a:p>
                    <a:p>
                      <a:endParaRPr lang="en-US" sz="1100" dirty="0">
                        <a:solidFill>
                          <a:schemeClr val="tx1"/>
                        </a:solidFill>
                      </a:endParaRPr>
                    </a:p>
                  </a:txBody>
                  <a:tcPr/>
                </a:tc>
                <a:tc>
                  <a:txBody>
                    <a:bodyPr/>
                    <a:lstStyle/>
                    <a:p>
                      <a:pPr algn="l">
                        <a:buClr>
                          <a:schemeClr val="bg1">
                            <a:lumMod val="65000"/>
                          </a:schemeClr>
                        </a:buClr>
                        <a:buSzPct val="85000"/>
                        <a:buFont typeface="Wingdings" pitchFamily="2" charset="2"/>
                        <a:buNone/>
                      </a:pPr>
                      <a:r>
                        <a:rPr lang="en-US" sz="1200" dirty="0" smtClean="0"/>
                        <a:t>1</a:t>
                      </a:r>
                    </a:p>
                    <a:p>
                      <a:pPr algn="l">
                        <a:buClr>
                          <a:schemeClr val="bg1">
                            <a:lumMod val="65000"/>
                          </a:schemeClr>
                        </a:buClr>
                        <a:buSzPct val="85000"/>
                        <a:buFont typeface="Wingdings" pitchFamily="2" charset="2"/>
                        <a:buNone/>
                      </a:pPr>
                      <a:endParaRPr lang="en-US" sz="1200" dirty="0" smtClean="0"/>
                    </a:p>
                    <a:p>
                      <a:pPr algn="l">
                        <a:buClr>
                          <a:schemeClr val="bg1">
                            <a:lumMod val="65000"/>
                          </a:schemeClr>
                        </a:buClr>
                        <a:buSzPct val="85000"/>
                        <a:buFont typeface="Wingdings" pitchFamily="2" charset="2"/>
                        <a:buNone/>
                      </a:pPr>
                      <a:r>
                        <a:rPr lang="en-US" sz="1200" dirty="0" smtClean="0"/>
                        <a:t>2</a:t>
                      </a:r>
                      <a:endParaRPr lang="en-US" sz="1200" dirty="0"/>
                    </a:p>
                  </a:txBody>
                  <a:tcPr/>
                </a:tc>
              </a:tr>
              <a:tr h="370840">
                <a:tc>
                  <a:txBody>
                    <a:bodyPr/>
                    <a:lstStyle/>
                    <a:p>
                      <a:endParaRPr lang="en-US" sz="1100" dirty="0" smtClean="0">
                        <a:solidFill>
                          <a:schemeClr val="tx1"/>
                        </a:solidFill>
                      </a:endParaRPr>
                    </a:p>
                    <a:p>
                      <a:endParaRPr lang="en-US" sz="1100" dirty="0" smtClean="0">
                        <a:solidFill>
                          <a:schemeClr val="tx1"/>
                        </a:solidFill>
                      </a:endParaRPr>
                    </a:p>
                    <a:p>
                      <a:endParaRPr lang="en-US" sz="1100" dirty="0" smtClean="0">
                        <a:solidFill>
                          <a:schemeClr val="tx1"/>
                        </a:solidFill>
                      </a:endParaRPr>
                    </a:p>
                    <a:p>
                      <a:endParaRPr lang="en-US" sz="1100" dirty="0">
                        <a:solidFill>
                          <a:schemeClr val="tx1"/>
                        </a:solidFill>
                      </a:endParaRPr>
                    </a:p>
                  </a:txBody>
                  <a:tcPr/>
                </a:tc>
                <a:tc>
                  <a:txBody>
                    <a:bodyPr/>
                    <a:lstStyle/>
                    <a:p>
                      <a:pPr algn="l">
                        <a:buClr>
                          <a:schemeClr val="bg1">
                            <a:lumMod val="65000"/>
                          </a:schemeClr>
                        </a:buClr>
                        <a:buSzPct val="85000"/>
                        <a:buFont typeface="Wingdings" pitchFamily="2" charset="2"/>
                        <a:buNone/>
                      </a:pPr>
                      <a:r>
                        <a:rPr lang="en-US" sz="1200" dirty="0" smtClean="0"/>
                        <a:t>3</a:t>
                      </a:r>
                    </a:p>
                    <a:p>
                      <a:pPr algn="l">
                        <a:buClr>
                          <a:schemeClr val="bg1">
                            <a:lumMod val="65000"/>
                          </a:schemeClr>
                        </a:buClr>
                        <a:buSzPct val="85000"/>
                        <a:buFont typeface="Wingdings" pitchFamily="2" charset="2"/>
                        <a:buNone/>
                      </a:pPr>
                      <a:endParaRPr lang="en-US" sz="1200" dirty="0" smtClean="0"/>
                    </a:p>
                    <a:p>
                      <a:pPr algn="l">
                        <a:buClr>
                          <a:schemeClr val="bg1">
                            <a:lumMod val="65000"/>
                          </a:schemeClr>
                        </a:buClr>
                        <a:buSzPct val="85000"/>
                        <a:buFont typeface="Wingdings" pitchFamily="2" charset="2"/>
                        <a:buNone/>
                      </a:pPr>
                      <a:r>
                        <a:rPr lang="en-US" sz="1200" dirty="0" smtClean="0"/>
                        <a:t>4</a:t>
                      </a:r>
                    </a:p>
                    <a:p>
                      <a:pPr algn="l">
                        <a:buClr>
                          <a:schemeClr val="bg1">
                            <a:lumMod val="65000"/>
                          </a:schemeClr>
                        </a:buClr>
                        <a:buSzPct val="85000"/>
                        <a:buFont typeface="Wingdings" pitchFamily="2" charset="2"/>
                        <a:buNone/>
                      </a:pPr>
                      <a:endParaRPr lang="en-US" sz="1200" dirty="0"/>
                    </a:p>
                  </a:txBody>
                  <a:tcPr/>
                </a:tc>
              </a:tr>
              <a:tr h="370840">
                <a:tc>
                  <a:txBody>
                    <a:bodyPr/>
                    <a:lstStyle/>
                    <a:p>
                      <a:endParaRPr lang="en-US" sz="1100" dirty="0" smtClean="0">
                        <a:solidFill>
                          <a:schemeClr val="tx1"/>
                        </a:solidFill>
                      </a:endParaRPr>
                    </a:p>
                    <a:p>
                      <a:endParaRPr lang="en-US" sz="1100" dirty="0" smtClean="0">
                        <a:solidFill>
                          <a:schemeClr val="tx1"/>
                        </a:solidFill>
                      </a:endParaRPr>
                    </a:p>
                    <a:p>
                      <a:endParaRPr lang="en-US" sz="1100" dirty="0" smtClean="0">
                        <a:solidFill>
                          <a:schemeClr val="tx1"/>
                        </a:solidFill>
                      </a:endParaRPr>
                    </a:p>
                    <a:p>
                      <a:endParaRPr lang="en-US" sz="1100" dirty="0" smtClean="0">
                        <a:solidFill>
                          <a:schemeClr val="tx1"/>
                        </a:solidFill>
                      </a:endParaRPr>
                    </a:p>
                    <a:p>
                      <a:endParaRPr lang="en-US" sz="1100" dirty="0">
                        <a:solidFill>
                          <a:schemeClr val="tx1"/>
                        </a:solidFill>
                      </a:endParaRPr>
                    </a:p>
                  </a:txBody>
                  <a:tcPr/>
                </a:tc>
                <a:tc>
                  <a:txBody>
                    <a:bodyPr/>
                    <a:lstStyle/>
                    <a:p>
                      <a:pPr algn="l">
                        <a:buClr>
                          <a:schemeClr val="bg1">
                            <a:lumMod val="65000"/>
                          </a:schemeClr>
                        </a:buClr>
                        <a:buSzPct val="85000"/>
                        <a:buFont typeface="Wingdings" pitchFamily="2" charset="2"/>
                        <a:buNone/>
                      </a:pPr>
                      <a:r>
                        <a:rPr lang="en-US" sz="1200" dirty="0" smtClean="0"/>
                        <a:t>5</a:t>
                      </a:r>
                    </a:p>
                    <a:p>
                      <a:pPr algn="l">
                        <a:buClr>
                          <a:schemeClr val="bg1">
                            <a:lumMod val="65000"/>
                          </a:schemeClr>
                        </a:buClr>
                        <a:buSzPct val="85000"/>
                        <a:buFont typeface="Wingdings" pitchFamily="2" charset="2"/>
                        <a:buNone/>
                      </a:pPr>
                      <a:endParaRPr lang="en-US" sz="1200" dirty="0" smtClean="0"/>
                    </a:p>
                    <a:p>
                      <a:pPr algn="l">
                        <a:buClr>
                          <a:schemeClr val="bg1">
                            <a:lumMod val="65000"/>
                          </a:schemeClr>
                        </a:buClr>
                        <a:buSzPct val="85000"/>
                        <a:buFont typeface="Wingdings" pitchFamily="2" charset="2"/>
                        <a:buNone/>
                      </a:pPr>
                      <a:r>
                        <a:rPr lang="en-US" sz="1200" dirty="0" smtClean="0"/>
                        <a:t>6</a:t>
                      </a:r>
                      <a:endParaRPr lang="en-US" sz="1200" dirty="0"/>
                    </a:p>
                  </a:txBody>
                  <a:tcPr/>
                </a:tc>
              </a:tr>
            </a:tbl>
          </a:graphicData>
        </a:graphic>
      </p:graphicFrame>
      <p:sp>
        <p:nvSpPr>
          <p:cNvPr id="7" name="TextBox 6"/>
          <p:cNvSpPr txBox="1"/>
          <p:nvPr/>
        </p:nvSpPr>
        <p:spPr>
          <a:xfrm>
            <a:off x="762000" y="2057400"/>
            <a:ext cx="5257800" cy="1138773"/>
          </a:xfrm>
          <a:prstGeom prst="rect">
            <a:avLst/>
          </a:prstGeom>
          <a:noFill/>
        </p:spPr>
        <p:txBody>
          <a:bodyPr wrap="square" rtlCol="0">
            <a:spAutoFit/>
          </a:bodyPr>
          <a:lstStyle/>
          <a:p>
            <a:r>
              <a:rPr lang="en-US" sz="1200" dirty="0" smtClean="0"/>
              <a:t/>
            </a:r>
            <a:br>
              <a:rPr lang="en-US" sz="1200" dirty="0" smtClean="0"/>
            </a:br>
            <a:r>
              <a:rPr lang="en-US" sz="1400" dirty="0" smtClean="0"/>
              <a:t>Break out into groups of 3-5 people in your respective departments.  Discuss with each other the top 5 risks that are common to most to your respective ministry.  Risk is something that has potential to cause a loss or accident  of some kind to property and/or people.</a:t>
            </a:r>
            <a:endParaRPr lang="en-US" sz="1400" dirty="0"/>
          </a:p>
        </p:txBody>
      </p:sp>
      <p:sp>
        <p:nvSpPr>
          <p:cNvPr id="10" name="TextBox 9"/>
          <p:cNvSpPr txBox="1"/>
          <p:nvPr/>
        </p:nvSpPr>
        <p:spPr>
          <a:xfrm>
            <a:off x="3200400" y="8610600"/>
            <a:ext cx="304800" cy="246221"/>
          </a:xfrm>
          <a:prstGeom prst="rect">
            <a:avLst/>
          </a:prstGeom>
          <a:noFill/>
        </p:spPr>
        <p:txBody>
          <a:bodyPr wrap="square" rtlCol="0">
            <a:spAutoFit/>
          </a:bodyPr>
          <a:lstStyle/>
          <a:p>
            <a:r>
              <a:rPr lang="en-US" sz="1000" dirty="0" smtClean="0"/>
              <a:t>6</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4740</Words>
  <Application>Microsoft Office PowerPoint</Application>
  <PresentationFormat>On-screen Show (4:3)</PresentationFormat>
  <Paragraphs>722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Youth Ministry Risk Management Workshop    August 2011     </vt:lpstr>
      <vt:lpstr>    Prepared By Christian Ministries Insurance PO Box 367 Welches, Oregon 97367 503.622.3255 www cmirisk.com    Bob Lilly COO – LaPorte &amp; Associates Scott Stuart – Owner Christian Ministries Ins       </vt:lpstr>
      <vt:lpstr>Seminar Outline    Introduction and overview   Why insurance is important   What insurance covers   Risk vs. reward “ how safe is your ministry?”   Five keys to protecting yourself &amp; your ministry   What does a good safety program look like?   Case studies   </vt:lpstr>
      <vt:lpstr>  </vt:lpstr>
      <vt:lpstr>  </vt:lpstr>
      <vt:lpstr>  </vt:lpstr>
      <vt:lpstr>PowerPoint Presentation</vt:lpstr>
      <vt:lpstr>PowerPoint Presentation</vt:lpstr>
      <vt:lpstr>PowerPoint Presentation</vt:lpstr>
      <vt:lpstr>  </vt:lpstr>
      <vt:lpstr>  </vt:lpstr>
      <vt:lpstr>  </vt:lpstr>
      <vt:lpstr>  </vt:lpstr>
      <vt:lpstr>  </vt:lpstr>
      <vt:lpstr>PowerPoint Presentation</vt:lpstr>
      <vt:lpstr>PowerPoint Presentation</vt:lpstr>
      <vt:lpstr>  </vt:lpstr>
      <vt:lpstr>  </vt:lpstr>
      <vt:lpstr>  </vt:lpstr>
      <vt:lpstr>  </vt:lpstr>
      <vt:lpstr>  </vt:lpstr>
      <vt:lpstr>  Sample Letter Home</vt:lpstr>
      <vt:lpstr>  </vt:lpstr>
      <vt:lpstr>PowerPoint Presentation</vt:lpstr>
      <vt:lpstr>PowerPoint Presentation</vt:lpstr>
      <vt:lpstr>  </vt:lpstr>
      <vt:lpstr>  </vt:lpstr>
      <vt:lpstr>  </vt:lpstr>
      <vt:lpstr>  </vt:lpstr>
      <vt:lpstr>  </vt:lpstr>
      <vt:lpstr>PowerPoint Presentation</vt:lpstr>
      <vt:lpstr>  </vt:lpstr>
      <vt:lpstr>PowerPoint Presentation</vt:lpstr>
      <vt:lpstr>  </vt:lpstr>
      <vt:lpstr>PowerPoint Presentation</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Ministry Risk Management</dc:title>
  <dc:creator>tempuser</dc:creator>
  <cp:lastModifiedBy>Scott</cp:lastModifiedBy>
  <cp:revision>106</cp:revision>
  <cp:lastPrinted>2011-08-29T23:46:56Z</cp:lastPrinted>
  <dcterms:created xsi:type="dcterms:W3CDTF">2009-02-18T21:53:27Z</dcterms:created>
  <dcterms:modified xsi:type="dcterms:W3CDTF">2011-09-09T20:53:48Z</dcterms:modified>
</cp:coreProperties>
</file>